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sldIdLst>
    <p:sldId id="4778" r:id="rId2"/>
    <p:sldId id="1010" r:id="rId3"/>
    <p:sldId id="4780" r:id="rId4"/>
    <p:sldId id="4779" r:id="rId5"/>
    <p:sldId id="4781" r:id="rId6"/>
    <p:sldId id="4782" r:id="rId7"/>
    <p:sldId id="4783" r:id="rId8"/>
    <p:sldId id="4784" r:id="rId9"/>
    <p:sldId id="4785" r:id="rId10"/>
    <p:sldId id="4786" r:id="rId11"/>
    <p:sldId id="4787" r:id="rId12"/>
    <p:sldId id="275"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
      <p:font typeface="Roboto" panose="02000000000000000000" pitchFamily="2" charset="0"/>
      <p:regular r:id="rId21"/>
      <p:bold r:id="rId22"/>
      <p:italic r:id="rId23"/>
      <p:boldItalic r:id="rId24"/>
    </p:embeddedFont>
    <p:embeddedFont>
      <p:font typeface="Roboto Light" panose="02000000000000000000" pitchFamily="2" charset="0"/>
      <p:regular r:id="rId25"/>
      <p:italic r:id="rId26"/>
    </p:embeddedFont>
    <p:embeddedFont>
      <p:font typeface="Roboto Medium" panose="02000000000000000000" pitchFamily="2" charset="0"/>
      <p:regular r:id="rId27"/>
      <p: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ntro" id="{9B66F1EC-40EB-43C9-BCE7-A17FF3658BEB}">
          <p14:sldIdLst>
            <p14:sldId id="4778"/>
            <p14:sldId id="1010"/>
            <p14:sldId id="4780"/>
            <p14:sldId id="4779"/>
            <p14:sldId id="4781"/>
            <p14:sldId id="4782"/>
            <p14:sldId id="4783"/>
            <p14:sldId id="4784"/>
            <p14:sldId id="4785"/>
            <p14:sldId id="4786"/>
            <p14:sldId id="4787"/>
          </p14:sldIdLst>
        </p14:section>
        <p14:section name="Disclaimer" id="{1BDF34DF-3DC5-4B3F-AADB-BBEF917A852B}">
          <p14:sldIdLst>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5C4"/>
    <a:srgbClr val="BCB5AC"/>
    <a:srgbClr val="80DF7C"/>
    <a:srgbClr val="8F73BF"/>
    <a:srgbClr val="C96478"/>
    <a:srgbClr val="EF6348"/>
    <a:srgbClr val="EF9C48"/>
    <a:srgbClr val="EACB79"/>
    <a:srgbClr val="7FDD7C"/>
    <a:srgbClr val="44D6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94" autoAdjust="0"/>
    <p:restoredTop sz="91283" autoAdjust="0"/>
  </p:normalViewPr>
  <p:slideViewPr>
    <p:cSldViewPr snapToGrid="0" showGuides="1">
      <p:cViewPr varScale="1">
        <p:scale>
          <a:sx n="79" d="100"/>
          <a:sy n="79" d="100"/>
        </p:scale>
        <p:origin x="1138" y="62"/>
      </p:cViewPr>
      <p:guideLst/>
    </p:cSldViewPr>
  </p:slideViewPr>
  <p:outlineViewPr>
    <p:cViewPr>
      <p:scale>
        <a:sx n="33" d="100"/>
        <a:sy n="33" d="100"/>
      </p:scale>
      <p:origin x="0" y="-9250"/>
    </p:cViewPr>
  </p:outlineViewPr>
  <p:notesTextViewPr>
    <p:cViewPr>
      <p:scale>
        <a:sx n="100" d="100"/>
        <a:sy n="100" d="100"/>
      </p:scale>
      <p:origin x="0" y="0"/>
    </p:cViewPr>
  </p:notesTextViewPr>
  <p:sorterViewPr>
    <p:cViewPr>
      <p:scale>
        <a:sx n="75" d="100"/>
        <a:sy n="75" d="100"/>
      </p:scale>
      <p:origin x="0" y="-1123"/>
    </p:cViewPr>
  </p:sorter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9F58C-0F99-4EE9-8657-ECB62F226884}" type="datetimeFigureOut">
              <a:rPr lang="en-AU" smtClean="0"/>
              <a:t>21/01/2024</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66AC9-2A0D-473B-9623-D34100E64E4F}" type="slidenum">
              <a:rPr lang="en-AU" smtClean="0"/>
              <a:t>‹#›</a:t>
            </a:fld>
            <a:endParaRPr lang="en-AU" dirty="0"/>
          </a:p>
        </p:txBody>
      </p:sp>
    </p:spTree>
    <p:extLst>
      <p:ext uri="{BB962C8B-B14F-4D97-AF65-F5344CB8AC3E}">
        <p14:creationId xmlns:p14="http://schemas.microsoft.com/office/powerpoint/2010/main" val="3369738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Zq1QDAkoRzU"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file:///\\quantium.com.au.local\quantiumgroup\Company%20Reference\Brand%20&amp;%20Design\Brand%20videos\Q%20Privacy.mp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To view Privacy video explaining how important data privacy is to Quantium, please click here: </a:t>
            </a:r>
            <a:r>
              <a:rPr lang="en-AU" sz="1200" dirty="0">
                <a:solidFill>
                  <a:srgbClr val="000005"/>
                </a:solidFill>
                <a:latin typeface="Roboto Light" panose="02000000000000000000" pitchFamily="2" charset="0"/>
                <a:ea typeface="Roboto Light" panose="02000000000000000000" pitchFamily="2" charset="0"/>
                <a:hlinkClick r:id="rId3"/>
              </a:rPr>
              <a:t>https://www.youtube.com/watch?v=Zq1QDAkoRzU</a:t>
            </a:r>
            <a:endParaRPr lang="en-AU" sz="1200" dirty="0">
              <a:solidFill>
                <a:srgbClr val="000005"/>
              </a:solidFill>
              <a:latin typeface="Roboto Light" panose="02000000000000000000" pitchFamily="2" charset="0"/>
              <a:ea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or here </a:t>
            </a:r>
            <a:r>
              <a:rPr lang="en-AU" sz="1200" dirty="0">
                <a:solidFill>
                  <a:srgbClr val="000005"/>
                </a:solidFill>
                <a:latin typeface="Roboto Light" panose="02000000000000000000" pitchFamily="2" charset="0"/>
                <a:ea typeface="Roboto Light" panose="02000000000000000000" pitchFamily="2" charset="0"/>
                <a:hlinkClick r:id="rId4" action="ppaction://hlinkfile"/>
              </a:rPr>
              <a:t>Q:\Company Reference\Brand &amp; Design\Brand videos\Q Privacy.mp4</a:t>
            </a:r>
            <a:endParaRPr lang="en-AU" sz="1200" dirty="0">
              <a:solidFill>
                <a:srgbClr val="000005"/>
              </a:solidFill>
              <a:latin typeface="Roboto Light" panose="02000000000000000000" pitchFamily="2" charset="0"/>
              <a:ea typeface="Roboto Light" panose="02000000000000000000" pitchFamily="2" charset="0"/>
            </a:endParaRP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At Quantium, we believe that data is the behavioural footprint of humanity and that it has to be treated with the utmost care and responsibility. </a:t>
            </a:r>
          </a:p>
          <a:p>
            <a:r>
              <a:rPr lang="en-AU" sz="1200" i="0" kern="1200" dirty="0">
                <a:solidFill>
                  <a:schemeClr val="tx1"/>
                </a:solidFill>
                <a:effectLst/>
                <a:latin typeface="+mn-lt"/>
                <a:ea typeface="+mn-ea"/>
                <a:cs typeface="+mn-cs"/>
              </a:rPr>
              <a:t>Histories, attitudes, indeed lives are stored within it in ways that aren’t always apparent – and that’s what makes its potential so powerful.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To work with it responsibly, sensitively, we set ourselves the highest data privacy protection and governance standards. </a:t>
            </a:r>
          </a:p>
          <a:p>
            <a:r>
              <a:rPr lang="en-AU" sz="1200" i="0" kern="1200" dirty="0">
                <a:solidFill>
                  <a:schemeClr val="tx1"/>
                </a:solidFill>
                <a:effectLst/>
                <a:latin typeface="+mn-lt"/>
                <a:ea typeface="+mn-ea"/>
                <a:cs typeface="+mn-cs"/>
              </a:rPr>
              <a:t>We have spent 17 years perfecting privacy-by-design and secure-by-design principles. Central to this is not holding any personally identifiable information about people – </a:t>
            </a:r>
          </a:p>
          <a:p>
            <a:r>
              <a:rPr lang="en-AU" sz="1200" i="0" kern="1200" dirty="0">
                <a:solidFill>
                  <a:schemeClr val="tx1"/>
                </a:solidFill>
                <a:effectLst/>
                <a:latin typeface="+mn-lt"/>
                <a:ea typeface="+mn-ea"/>
                <a:cs typeface="+mn-cs"/>
              </a:rPr>
              <a:t>we neither receive it, and put the necessary protections in place to be unable to decipher it.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Every aspect of handling data is safeguarded: from its de-identification, to its encryption – data security is paramount and of the highest grade. </a:t>
            </a:r>
          </a:p>
          <a:p>
            <a:r>
              <a:rPr lang="en-AU" sz="1200" i="0" kern="1200" dirty="0">
                <a:solidFill>
                  <a:schemeClr val="tx1"/>
                </a:solidFill>
                <a:effectLst/>
                <a:latin typeface="+mn-lt"/>
                <a:ea typeface="+mn-ea"/>
                <a:cs typeface="+mn-cs"/>
              </a:rPr>
              <a:t>We pride ourselves on gaining the trust of iconic organisations around the world through years of securely working with their data, </a:t>
            </a:r>
          </a:p>
          <a:p>
            <a:r>
              <a:rPr lang="en-AU" sz="1200" i="0" kern="1200" dirty="0">
                <a:solidFill>
                  <a:schemeClr val="tx1"/>
                </a:solidFill>
                <a:effectLst/>
                <a:latin typeface="+mn-lt"/>
                <a:ea typeface="+mn-ea"/>
                <a:cs typeface="+mn-cs"/>
              </a:rPr>
              <a:t>and in turn the trust that builds with their stakeholders.</a:t>
            </a:r>
          </a:p>
          <a:p>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66AC9-2A0D-473B-9623-D34100E64E4F}" type="slidenum">
              <a:rPr kumimoji="0" lang="en-AU"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dirty="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1093749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D4566AC9-2A0D-473B-9623-D34100E64E4F}" type="slidenum">
              <a:rPr lang="en-AU" smtClean="0"/>
              <a:t>12</a:t>
            </a:fld>
            <a:endParaRPr lang="en-AU" dirty="0"/>
          </a:p>
        </p:txBody>
      </p:sp>
    </p:spTree>
    <p:extLst>
      <p:ext uri="{BB962C8B-B14F-4D97-AF65-F5344CB8AC3E}">
        <p14:creationId xmlns:p14="http://schemas.microsoft.com/office/powerpoint/2010/main" val="3607127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be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55C9-5B74-4835-9859-F8241E4888D1}"/>
              </a:ext>
            </a:extLst>
          </p:cNvPr>
          <p:cNvSpPr>
            <a:spLocks noGrp="1"/>
          </p:cNvSpPr>
          <p:nvPr>
            <p:ph type="ctrTitle" hasCustomPrompt="1"/>
          </p:nvPr>
        </p:nvSpPr>
        <p:spPr>
          <a:xfrm>
            <a:off x="1212852" y="1537494"/>
            <a:ext cx="4086224" cy="2387600"/>
          </a:xfrm>
          <a:prstGeom prst="rect">
            <a:avLst/>
          </a:prstGeom>
        </p:spPr>
        <p:txBody>
          <a:bodyPr lIns="0" anchor="b">
            <a:noAutofit/>
          </a:bodyPr>
          <a:lstStyle>
            <a:lvl1pPr algn="l">
              <a:lnSpc>
                <a:spcPct val="100000"/>
              </a:lnSpc>
              <a:defRPr sz="2700">
                <a:solidFill>
                  <a:srgbClr val="000005"/>
                </a:solidFill>
                <a:latin typeface="Roboto Medium" panose="02000000000000000000" pitchFamily="2" charset="0"/>
                <a:ea typeface="Roboto Medium" panose="02000000000000000000" pitchFamily="2" charset="0"/>
              </a:defRPr>
            </a:lvl1pPr>
          </a:lstStyle>
          <a:p>
            <a:r>
              <a:rPr lang="en-US" dirty="0"/>
              <a:t>Insert title</a:t>
            </a:r>
            <a:endParaRPr lang="en-AU" dirty="0"/>
          </a:p>
        </p:txBody>
      </p:sp>
      <p:sp>
        <p:nvSpPr>
          <p:cNvPr id="3" name="Subtitle 2">
            <a:extLst>
              <a:ext uri="{FF2B5EF4-FFF2-40B4-BE49-F238E27FC236}">
                <a16:creationId xmlns:a16="http://schemas.microsoft.com/office/drawing/2014/main" id="{A8BAD180-19AA-445F-85D5-44F3F0AB654B}"/>
              </a:ext>
            </a:extLst>
          </p:cNvPr>
          <p:cNvSpPr>
            <a:spLocks noGrp="1"/>
          </p:cNvSpPr>
          <p:nvPr>
            <p:ph type="subTitle" idx="1" hasCustomPrompt="1"/>
          </p:nvPr>
        </p:nvSpPr>
        <p:spPr>
          <a:xfrm>
            <a:off x="1212851" y="4126706"/>
            <a:ext cx="4086224" cy="1236662"/>
          </a:xfrm>
          <a:prstGeom prst="rect">
            <a:avLst/>
          </a:prstGeom>
        </p:spPr>
        <p:txBody>
          <a:bodyPr lIns="0">
            <a:noAutofit/>
          </a:bodyPr>
          <a:lstStyle>
            <a:lvl1pPr marL="0" indent="0" algn="l">
              <a:lnSpc>
                <a:spcPct val="100000"/>
              </a:lnSpc>
              <a:buNone/>
              <a:defRPr sz="1800">
                <a:solidFill>
                  <a:srgbClr val="000005"/>
                </a:solidFill>
                <a:latin typeface="Roboto Light" panose="02000000000000000000" pitchFamily="2" charset="0"/>
                <a:ea typeface="Roboto Light"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Prepared for / Prepared by:</a:t>
            </a:r>
            <a:endParaRPr lang="en-AU" dirty="0"/>
          </a:p>
        </p:txBody>
      </p:sp>
      <p:sp>
        <p:nvSpPr>
          <p:cNvPr id="4" name="Rectangle 3">
            <a:extLst>
              <a:ext uri="{FF2B5EF4-FFF2-40B4-BE49-F238E27FC236}">
                <a16:creationId xmlns:a16="http://schemas.microsoft.com/office/drawing/2014/main" id="{33AF9D96-C52E-4309-BF03-B3E573906B78}"/>
              </a:ext>
            </a:extLst>
          </p:cNvPr>
          <p:cNvSpPr/>
          <p:nvPr userDrawn="1"/>
        </p:nvSpPr>
        <p:spPr>
          <a:xfrm>
            <a:off x="169682" y="6202837"/>
            <a:ext cx="377072" cy="377072"/>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Text Placeholder 14">
            <a:extLst>
              <a:ext uri="{FF2B5EF4-FFF2-40B4-BE49-F238E27FC236}">
                <a16:creationId xmlns:a16="http://schemas.microsoft.com/office/drawing/2014/main" id="{C70ED5BD-1957-480E-8121-92F75D538BB9}"/>
              </a:ext>
            </a:extLst>
          </p:cNvPr>
          <p:cNvSpPr>
            <a:spLocks noGrp="1"/>
          </p:cNvSpPr>
          <p:nvPr>
            <p:ph type="body" sz="quarter" idx="10" hasCustomPrompt="1"/>
          </p:nvPr>
        </p:nvSpPr>
        <p:spPr>
          <a:xfrm>
            <a:off x="1212851" y="650875"/>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Light" panose="02000000000000000000" pitchFamily="2" charset="0"/>
                <a:ea typeface="Roboto Light" panose="02000000000000000000" pitchFamily="2" charset="0"/>
                <a:cs typeface="+mn-cs"/>
              </a:defRPr>
            </a:lvl1pPr>
          </a:lstStyle>
          <a:p>
            <a:pPr lvl="0"/>
            <a:r>
              <a:rPr lang="en-US" dirty="0"/>
              <a:t>Day Month Year</a:t>
            </a:r>
            <a:endParaRPr lang="en-AU" dirty="0"/>
          </a:p>
        </p:txBody>
      </p:sp>
      <p:sp>
        <p:nvSpPr>
          <p:cNvPr id="16" name="Text Placeholder 14">
            <a:extLst>
              <a:ext uri="{FF2B5EF4-FFF2-40B4-BE49-F238E27FC236}">
                <a16:creationId xmlns:a16="http://schemas.microsoft.com/office/drawing/2014/main" id="{E7D1F94D-475D-4F95-BDAD-887DFD7638A0}"/>
              </a:ext>
            </a:extLst>
          </p:cNvPr>
          <p:cNvSpPr>
            <a:spLocks noGrp="1"/>
          </p:cNvSpPr>
          <p:nvPr>
            <p:ph type="body" sz="quarter" idx="11" hasCustomPrompt="1"/>
          </p:nvPr>
        </p:nvSpPr>
        <p:spPr>
          <a:xfrm>
            <a:off x="1212851" y="458789"/>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Medium" panose="02000000000000000000" pitchFamily="2" charset="0"/>
                <a:ea typeface="Roboto Medium" panose="02000000000000000000" pitchFamily="2" charset="0"/>
                <a:cs typeface="+mn-cs"/>
              </a:defRPr>
            </a:lvl1pPr>
          </a:lstStyle>
          <a:p>
            <a:pPr lvl="0"/>
            <a:r>
              <a:rPr lang="en-US" dirty="0"/>
              <a:t>Draft</a:t>
            </a:r>
            <a:endParaRPr lang="en-AU" dirty="0"/>
          </a:p>
        </p:txBody>
      </p:sp>
      <p:sp>
        <p:nvSpPr>
          <p:cNvPr id="8" name="Rectangle 7">
            <a:extLst>
              <a:ext uri="{FF2B5EF4-FFF2-40B4-BE49-F238E27FC236}">
                <a16:creationId xmlns:a16="http://schemas.microsoft.com/office/drawing/2014/main" id="{1CB48D92-F292-4AC0-9DCF-7D1B9121CACF}"/>
              </a:ext>
            </a:extLst>
          </p:cNvPr>
          <p:cNvSpPr/>
          <p:nvPr userDrawn="1"/>
        </p:nvSpPr>
        <p:spPr>
          <a:xfrm>
            <a:off x="7580399" y="-1"/>
            <a:ext cx="4611600" cy="6858000"/>
          </a:xfrm>
          <a:prstGeom prst="rect">
            <a:avLst/>
          </a:prstGeom>
          <a:blipFill>
            <a:blip r:embed="rId2"/>
            <a:srcRect/>
            <a:stretch>
              <a:fillRect t="-16" b="-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err="1">
              <a:solidFill>
                <a:srgbClr val="000005"/>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63806692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IC, privacy &amp; IS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0E6764-15AC-4B75-BEB7-54DF176242D1}"/>
              </a:ext>
            </a:extLst>
          </p:cNvPr>
          <p:cNvSpPr/>
          <p:nvPr userDrawn="1"/>
        </p:nvSpPr>
        <p:spPr>
          <a:xfrm>
            <a:off x="740569" y="1777835"/>
            <a:ext cx="11451428" cy="50801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041D205D-50AB-4BC3-8C7E-8CE8315B0DF1}"/>
              </a:ext>
            </a:extLst>
          </p:cNvPr>
          <p:cNvSpPr/>
          <p:nvPr userDrawn="1"/>
        </p:nvSpPr>
        <p:spPr>
          <a:xfrm>
            <a:off x="9004300" y="-2"/>
            <a:ext cx="3187698"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E68AE9D4-D0C0-4BC8-B24B-7C2ACFFE6873}"/>
              </a:ext>
            </a:extLst>
          </p:cNvPr>
          <p:cNvSpPr/>
          <p:nvPr userDrawn="1"/>
        </p:nvSpPr>
        <p:spPr>
          <a:xfrm>
            <a:off x="11677650" y="500063"/>
            <a:ext cx="1073150" cy="1073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Freeform 5">
            <a:extLst>
              <a:ext uri="{FF2B5EF4-FFF2-40B4-BE49-F238E27FC236}">
                <a16:creationId xmlns:a16="http://schemas.microsoft.com/office/drawing/2014/main" id="{E035EA31-924E-49AD-81C4-D3DB8335CFB7}"/>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13" name="TextBox 12">
            <a:extLst>
              <a:ext uri="{FF2B5EF4-FFF2-40B4-BE49-F238E27FC236}">
                <a16:creationId xmlns:a16="http://schemas.microsoft.com/office/drawing/2014/main" id="{C6C91DC2-E048-4F19-A820-EFC065B3F122}"/>
              </a:ext>
            </a:extLst>
          </p:cNvPr>
          <p:cNvSpPr txBox="1">
            <a:spLocks/>
          </p:cNvSpPr>
          <p:nvPr userDrawn="1"/>
        </p:nvSpPr>
        <p:spPr>
          <a:xfrm>
            <a:off x="1196974" y="400204"/>
            <a:ext cx="7446169" cy="8244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000005"/>
                </a:solidFill>
                <a:effectLst/>
                <a:uLnTx/>
                <a:uFillTx/>
                <a:latin typeface="Roboto" panose="02000000000000000000" pitchFamily="2" charset="0"/>
                <a:ea typeface="Roboto" panose="02000000000000000000" pitchFamily="2" charset="0"/>
                <a:cs typeface="+mn-cs"/>
              </a:rPr>
              <a:t>Our 17 year history assures best practice in privacy, security and the ethical use of data</a:t>
            </a:r>
          </a:p>
        </p:txBody>
      </p:sp>
      <p:sp>
        <p:nvSpPr>
          <p:cNvPr id="18" name="TextBox 17">
            <a:extLst>
              <a:ext uri="{FF2B5EF4-FFF2-40B4-BE49-F238E27FC236}">
                <a16:creationId xmlns:a16="http://schemas.microsoft.com/office/drawing/2014/main" id="{461B3898-7D8C-49A6-BC0F-1FA7841BECD8}"/>
              </a:ext>
            </a:extLst>
          </p:cNvPr>
          <p:cNvSpPr txBox="1">
            <a:spLocks/>
          </p:cNvSpPr>
          <p:nvPr userDrawn="1"/>
        </p:nvSpPr>
        <p:spPr>
          <a:xfrm>
            <a:off x="9407615" y="2417885"/>
            <a:ext cx="2338907" cy="2180492"/>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Quantium believes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in using data for progress, with great care and responsibility. As such please respect the commercial in confidence nature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of this document.</a:t>
            </a:r>
          </a:p>
        </p:txBody>
      </p:sp>
      <p:sp>
        <p:nvSpPr>
          <p:cNvPr id="19" name="TextBox 18">
            <a:extLst>
              <a:ext uri="{FF2B5EF4-FFF2-40B4-BE49-F238E27FC236}">
                <a16:creationId xmlns:a16="http://schemas.microsoft.com/office/drawing/2014/main" id="{30F3FF08-2F8E-4C70-80B1-0FD2B229F56E}"/>
              </a:ext>
            </a:extLst>
          </p:cNvPr>
          <p:cNvSpPr txBox="1">
            <a:spLocks/>
          </p:cNvSpPr>
          <p:nvPr userDrawn="1"/>
        </p:nvSpPr>
        <p:spPr>
          <a:xfrm>
            <a:off x="9407615" y="500063"/>
            <a:ext cx="2207023" cy="107315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We all have a responsibility</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to use data</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for good</a:t>
            </a:r>
          </a:p>
        </p:txBody>
      </p:sp>
      <p:sp>
        <p:nvSpPr>
          <p:cNvPr id="20" name="Rectangle 19">
            <a:extLst>
              <a:ext uri="{FF2B5EF4-FFF2-40B4-BE49-F238E27FC236}">
                <a16:creationId xmlns:a16="http://schemas.microsoft.com/office/drawing/2014/main" id="{4FC71A49-2E38-4CD2-95F9-2DA359EF9E6C}"/>
              </a:ext>
            </a:extLst>
          </p:cNvPr>
          <p:cNvSpPr/>
          <p:nvPr userDrawn="1"/>
        </p:nvSpPr>
        <p:spPr>
          <a:xfrm>
            <a:off x="1196975"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Privacy</a:t>
            </a:r>
          </a:p>
        </p:txBody>
      </p:sp>
      <p:sp>
        <p:nvSpPr>
          <p:cNvPr id="21" name="Rectangle 20">
            <a:extLst>
              <a:ext uri="{FF2B5EF4-FFF2-40B4-BE49-F238E27FC236}">
                <a16:creationId xmlns:a16="http://schemas.microsoft.com/office/drawing/2014/main" id="{CF224348-E467-47F8-A8B6-47FF2737C15A}"/>
              </a:ext>
            </a:extLst>
          </p:cNvPr>
          <p:cNvSpPr/>
          <p:nvPr userDrawn="1"/>
        </p:nvSpPr>
        <p:spPr bwMode="auto">
          <a:xfrm>
            <a:off x="1196974" y="2254637"/>
            <a:ext cx="2311153" cy="1938992"/>
          </a:xfrm>
          <a:prstGeom prst="rect">
            <a:avLst/>
          </a:prstGeom>
          <a:noFill/>
        </p:spPr>
        <p:txBody>
          <a:bodyPr wrap="square" lIns="0" r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have built our business based on privacy by design principles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the past 17 years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Quantium has strict protocols</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around the receipt and storage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of personal information</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information is de-identified using an irreversible tokenisation process with no ability to</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re-identify individuals.</a:t>
            </a:r>
          </a:p>
        </p:txBody>
      </p:sp>
      <p:sp>
        <p:nvSpPr>
          <p:cNvPr id="22" name="Rectangle 21">
            <a:extLst>
              <a:ext uri="{FF2B5EF4-FFF2-40B4-BE49-F238E27FC236}">
                <a16:creationId xmlns:a16="http://schemas.microsoft.com/office/drawing/2014/main" id="{E4228DE1-76A0-4339-8BF2-85B66BF5797A}"/>
              </a:ext>
            </a:extLst>
          </p:cNvPr>
          <p:cNvSpPr/>
          <p:nvPr userDrawn="1"/>
        </p:nvSpPr>
        <p:spPr>
          <a:xfrm>
            <a:off x="3957637"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Security</a:t>
            </a:r>
          </a:p>
        </p:txBody>
      </p:sp>
      <p:sp>
        <p:nvSpPr>
          <p:cNvPr id="23" name="Rectangle 22">
            <a:extLst>
              <a:ext uri="{FF2B5EF4-FFF2-40B4-BE49-F238E27FC236}">
                <a16:creationId xmlns:a16="http://schemas.microsoft.com/office/drawing/2014/main" id="{18DEEEB7-1BE6-4C4B-8362-B68EBD674C48}"/>
              </a:ext>
            </a:extLst>
          </p:cNvPr>
          <p:cNvSpPr/>
          <p:nvPr userDrawn="1"/>
        </p:nvSpPr>
        <p:spPr bwMode="auto">
          <a:xfrm>
            <a:off x="3957637" y="2254637"/>
            <a:ext cx="2311153" cy="3524042"/>
          </a:xfrm>
          <a:prstGeom prst="rect">
            <a:avLst/>
          </a:prstGeom>
          <a:noFill/>
        </p:spPr>
        <p:txBody>
          <a:bodyPr wrap="square" l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are ISO27001 certified - internationally recognised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our ability to uphold best practice standards across information security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use ‘bank grade’ security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to store and process our data</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Comply with 200+ security requirements from NAB, Woolworths and other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data partners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partner data is held in separate restricted environments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access to partner data is limited to essential staff only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Security environment and processes regularly audited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by our data partners.</a:t>
            </a:r>
            <a:endPar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p:txBody>
      </p:sp>
      <p:sp>
        <p:nvSpPr>
          <p:cNvPr id="24" name="Rectangle 23">
            <a:extLst>
              <a:ext uri="{FF2B5EF4-FFF2-40B4-BE49-F238E27FC236}">
                <a16:creationId xmlns:a16="http://schemas.microsoft.com/office/drawing/2014/main" id="{1CB8722E-410F-4CED-92A8-C9F2CE7F4820}"/>
              </a:ext>
            </a:extLst>
          </p:cNvPr>
          <p:cNvSpPr/>
          <p:nvPr userDrawn="1"/>
        </p:nvSpPr>
        <p:spPr>
          <a:xfrm>
            <a:off x="6718300"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Ethical use of data</a:t>
            </a:r>
          </a:p>
        </p:txBody>
      </p:sp>
      <p:sp>
        <p:nvSpPr>
          <p:cNvPr id="25" name="Rectangle 24">
            <a:extLst>
              <a:ext uri="{FF2B5EF4-FFF2-40B4-BE49-F238E27FC236}">
                <a16:creationId xmlns:a16="http://schemas.microsoft.com/office/drawing/2014/main" id="{AD871283-9F06-4717-B8EE-5B501B88164A}"/>
              </a:ext>
            </a:extLst>
          </p:cNvPr>
          <p:cNvSpPr/>
          <p:nvPr userDrawn="1"/>
        </p:nvSpPr>
        <p:spPr bwMode="auto">
          <a:xfrm>
            <a:off x="6718300" y="2254637"/>
            <a:ext cx="2125664" cy="93871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Applies to all facets of our work, from the initiatives we take on, the information we use and how our solutions impact individuals, organisations and society.</a:t>
            </a:r>
          </a:p>
        </p:txBody>
      </p:sp>
      <p:grpSp>
        <p:nvGrpSpPr>
          <p:cNvPr id="3" name="Group 2">
            <a:extLst>
              <a:ext uri="{FF2B5EF4-FFF2-40B4-BE49-F238E27FC236}">
                <a16:creationId xmlns:a16="http://schemas.microsoft.com/office/drawing/2014/main" id="{4E3BEC63-F4B2-4A6A-BC4E-73DD15F8C285}"/>
              </a:ext>
            </a:extLst>
          </p:cNvPr>
          <p:cNvGrpSpPr/>
          <p:nvPr userDrawn="1"/>
        </p:nvGrpSpPr>
        <p:grpSpPr>
          <a:xfrm>
            <a:off x="3732882" y="1987963"/>
            <a:ext cx="2760663" cy="3790715"/>
            <a:chOff x="3732882" y="1987964"/>
            <a:chExt cx="2760663" cy="3850128"/>
          </a:xfrm>
        </p:grpSpPr>
        <p:cxnSp>
          <p:nvCxnSpPr>
            <p:cNvPr id="26" name="Straight Connector 25">
              <a:extLst>
                <a:ext uri="{FF2B5EF4-FFF2-40B4-BE49-F238E27FC236}">
                  <a16:creationId xmlns:a16="http://schemas.microsoft.com/office/drawing/2014/main" id="{61C637D5-A691-43B0-B8AB-629E6B994BE7}"/>
                </a:ext>
              </a:extLst>
            </p:cNvPr>
            <p:cNvCxnSpPr>
              <a:cxnSpLocks/>
            </p:cNvCxnSpPr>
            <p:nvPr userDrawn="1"/>
          </p:nvCxnSpPr>
          <p:spPr>
            <a:xfrm>
              <a:off x="3732882"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90B2DB-ED35-42AA-8514-4581AA06CEC8}"/>
                </a:ext>
              </a:extLst>
            </p:cNvPr>
            <p:cNvCxnSpPr>
              <a:cxnSpLocks/>
            </p:cNvCxnSpPr>
            <p:nvPr userDrawn="1"/>
          </p:nvCxnSpPr>
          <p:spPr>
            <a:xfrm>
              <a:off x="6493545"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1516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Divider (plai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7721E1-E5BB-4351-987D-BB1CCC903BAD}"/>
              </a:ext>
            </a:extLst>
          </p:cNvPr>
          <p:cNvSpPr/>
          <p:nvPr userDrawn="1"/>
        </p:nvSpPr>
        <p:spPr>
          <a:xfrm>
            <a:off x="740568" y="0"/>
            <a:ext cx="11451432" cy="2466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1A096CAD-E381-408E-B15E-DB768D626E5F}"/>
              </a:ext>
            </a:extLst>
          </p:cNvPr>
          <p:cNvSpPr>
            <a:spLocks noGrp="1"/>
          </p:cNvSpPr>
          <p:nvPr>
            <p:ph type="title" hasCustomPrompt="1"/>
          </p:nvPr>
        </p:nvSpPr>
        <p:spPr>
          <a:xfrm>
            <a:off x="1162050" y="400050"/>
            <a:ext cx="2305050" cy="971550"/>
          </a:xfrm>
          <a:prstGeom prst="rect">
            <a:avLst/>
          </a:prstGeom>
        </p:spPr>
        <p:txBody>
          <a:bodyPr lIns="0" tIns="0" rIns="0" bIns="0" anchor="t">
            <a:noAutofit/>
          </a:bodyPr>
          <a:lstStyle>
            <a:lvl1pPr>
              <a:defRPr sz="8300">
                <a:solidFill>
                  <a:srgbClr val="000005"/>
                </a:solidFill>
                <a:latin typeface="Roboto Light" panose="02000000000000000000" pitchFamily="2" charset="0"/>
                <a:ea typeface="Roboto Light" panose="02000000000000000000" pitchFamily="2" charset="0"/>
              </a:defRPr>
            </a:lvl1pPr>
          </a:lstStyle>
          <a:p>
            <a:r>
              <a:rPr lang="en-US" dirty="0"/>
              <a:t>01</a:t>
            </a:r>
            <a:endParaRPr lang="en-AU" dirty="0"/>
          </a:p>
        </p:txBody>
      </p:sp>
      <p:sp>
        <p:nvSpPr>
          <p:cNvPr id="3" name="Text Placeholder 2">
            <a:extLst>
              <a:ext uri="{FF2B5EF4-FFF2-40B4-BE49-F238E27FC236}">
                <a16:creationId xmlns:a16="http://schemas.microsoft.com/office/drawing/2014/main" id="{CA1C2C93-9B17-46C1-8DE2-A0731939C1D7}"/>
              </a:ext>
            </a:extLst>
          </p:cNvPr>
          <p:cNvSpPr>
            <a:spLocks noGrp="1"/>
          </p:cNvSpPr>
          <p:nvPr>
            <p:ph type="body" idx="1"/>
          </p:nvPr>
        </p:nvSpPr>
        <p:spPr>
          <a:xfrm>
            <a:off x="1201738" y="3122612"/>
            <a:ext cx="5516562" cy="2516187"/>
          </a:xfrm>
          <a:prstGeom prst="rect">
            <a:avLst/>
          </a:prstGeom>
        </p:spPr>
        <p:txBody>
          <a:bodyPr lIns="0" tIns="0">
            <a:noAutofit/>
          </a:bodyPr>
          <a:lstStyle>
            <a:lvl1pPr marL="0" indent="0">
              <a:lnSpc>
                <a:spcPct val="100000"/>
              </a:lnSpc>
              <a:buNone/>
              <a:defRPr sz="2400">
                <a:solidFill>
                  <a:srgbClr val="000005"/>
                </a:solidFill>
                <a:latin typeface="Roboto Medium" panose="02000000000000000000" pitchFamily="2" charset="0"/>
                <a:ea typeface="Roboto Medium"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3103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blank">
    <p:spTree>
      <p:nvGrpSpPr>
        <p:cNvPr id="1" name=""/>
        <p:cNvGrpSpPr/>
        <p:nvPr/>
      </p:nvGrpSpPr>
      <p:grpSpPr>
        <a:xfrm>
          <a:off x="0" y="0"/>
          <a:ext cx="0" cy="0"/>
          <a:chOff x="0" y="0"/>
          <a:chExt cx="0" cy="0"/>
        </a:xfrm>
      </p:grpSpPr>
      <p:sp>
        <p:nvSpPr>
          <p:cNvPr id="4" name="Slide heading">
            <a:extLst>
              <a:ext uri="{FF2B5EF4-FFF2-40B4-BE49-F238E27FC236}">
                <a16:creationId xmlns:a16="http://schemas.microsoft.com/office/drawing/2014/main" id="{E3ED1357-6F7F-4C90-8D4F-71EB6A9D95C9}"/>
              </a:ext>
            </a:extLst>
          </p:cNvPr>
          <p:cNvSpPr>
            <a:spLocks noGrp="1"/>
          </p:cNvSpPr>
          <p:nvPr>
            <p:ph type="body" sz="quarter" idx="10" hasCustomPrompt="1"/>
          </p:nvPr>
        </p:nvSpPr>
        <p:spPr>
          <a:xfrm>
            <a:off x="1196975" y="453371"/>
            <a:ext cx="10479600" cy="824400"/>
          </a:xfrm>
          <a:prstGeom prst="rect">
            <a:avLst/>
          </a:prstGeom>
        </p:spPr>
        <p:txBody>
          <a:bodyPr lIns="0" tIns="0"/>
          <a:lstStyle>
            <a:lvl1pPr marL="0" indent="0">
              <a:lnSpc>
                <a:spcPct val="100000"/>
              </a:lnSpc>
              <a:buNone/>
              <a:defRPr sz="2400">
                <a:solidFill>
                  <a:srgbClr val="000005"/>
                </a:solidFill>
                <a:latin typeface="Roboto" panose="02000000000000000000" pitchFamily="2" charset="0"/>
                <a:ea typeface="Roboto" panose="02000000000000000000" pitchFamily="2" charset="0"/>
              </a:defRPr>
            </a:lvl1pPr>
            <a:lvl2pPr marL="457200" indent="0">
              <a:buNone/>
              <a:defRPr sz="2400">
                <a:latin typeface="+mj-lt"/>
              </a:defRPr>
            </a:lvl2pPr>
            <a:lvl3pPr marL="914400" indent="0">
              <a:buNone/>
              <a:defRPr sz="2400">
                <a:latin typeface="+mj-lt"/>
              </a:defRPr>
            </a:lvl3pPr>
            <a:lvl4pPr marL="1371600" indent="0">
              <a:buNone/>
              <a:defRPr sz="2400">
                <a:latin typeface="+mj-lt"/>
              </a:defRPr>
            </a:lvl4pPr>
            <a:lvl5pPr marL="1828800" indent="0">
              <a:buNone/>
              <a:defRPr sz="2400">
                <a:latin typeface="+mj-lt"/>
              </a:defRPr>
            </a:lvl5pPr>
          </a:lstStyle>
          <a:p>
            <a:pPr lvl="0"/>
            <a:r>
              <a:rPr lang="en-US" dirty="0"/>
              <a:t>Click to add page heading (max two lines)</a:t>
            </a:r>
          </a:p>
        </p:txBody>
      </p:sp>
    </p:spTree>
    <p:extLst>
      <p:ext uri="{BB962C8B-B14F-4D97-AF65-F5344CB8AC3E}">
        <p14:creationId xmlns:p14="http://schemas.microsoft.com/office/powerpoint/2010/main" val="38526576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9D7A0B-8216-4DF4-80FA-852A5D82EA2A}"/>
              </a:ext>
            </a:extLst>
          </p:cNvPr>
          <p:cNvSpPr/>
          <p:nvPr userDrawn="1"/>
        </p:nvSpPr>
        <p:spPr>
          <a:xfrm>
            <a:off x="177800" y="6223000"/>
            <a:ext cx="336550" cy="299969"/>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6C601CD7-9F41-429E-ABE0-4B0AD4A32CAD}"/>
              </a:ext>
            </a:extLst>
          </p:cNvPr>
          <p:cNvSpPr/>
          <p:nvPr userDrawn="1"/>
        </p:nvSpPr>
        <p:spPr>
          <a:xfrm>
            <a:off x="3631660" y="4792494"/>
            <a:ext cx="8045990" cy="1730475"/>
          </a:xfrm>
          <a:prstGeom prst="rect">
            <a:avLst/>
          </a:prstGeom>
        </p:spPr>
        <p:txBody>
          <a:bodyPr wrap="square" lIns="0" anchor="b">
            <a:noAutofit/>
          </a:bodyPr>
          <a:lstStyle/>
          <a:p>
            <a:pPr algn="just">
              <a:lnSpc>
                <a:spcPct val="100000"/>
              </a:lnSpc>
              <a:spcBef>
                <a:spcPts val="0"/>
              </a:spcBef>
              <a:defRPr/>
            </a:pPr>
            <a:r>
              <a:rPr lang="en-AU" sz="1000" b="0" dirty="0">
                <a:solidFill>
                  <a:srgbClr val="736D67"/>
                </a:solidFill>
                <a:latin typeface="Roboto Medium" panose="02000000000000000000" pitchFamily="2" charset="0"/>
                <a:ea typeface="Roboto Medium" panose="02000000000000000000" pitchFamily="2" charset="0"/>
              </a:rPr>
              <a:t>Disclaimer: </a:t>
            </a:r>
            <a:r>
              <a:rPr lang="en-US" sz="1000" b="0" dirty="0">
                <a:solidFill>
                  <a:srgbClr val="736D67"/>
                </a:solidFill>
                <a:latin typeface="Roboto Light" panose="02000000000000000000" pitchFamily="2" charset="0"/>
                <a:ea typeface="Roboto Light" panose="02000000000000000000" pitchFamily="2" charset="0"/>
              </a:rPr>
              <a:t>This document comprises, and is the subject of intellectual property (including copyright) and confidentiality rights of one or multiple owners, including The Quantium Group Pty Limited and its affiliates (</a:t>
            </a:r>
            <a:r>
              <a:rPr lang="en-US" sz="1000" b="0" dirty="0">
                <a:solidFill>
                  <a:srgbClr val="736D67"/>
                </a:solidFill>
                <a:latin typeface="Roboto Medium" panose="02000000000000000000" pitchFamily="2" charset="0"/>
                <a:ea typeface="Roboto Medium" panose="02000000000000000000" pitchFamily="2" charset="0"/>
              </a:rPr>
              <a:t>Quantium</a:t>
            </a:r>
            <a:r>
              <a:rPr lang="en-US" sz="1000" b="0" dirty="0">
                <a:solidFill>
                  <a:srgbClr val="736D67"/>
                </a:solidFill>
                <a:latin typeface="Roboto Light" panose="02000000000000000000" pitchFamily="2" charset="0"/>
                <a:ea typeface="Roboto Light" panose="02000000000000000000" pitchFamily="2" charset="0"/>
              </a:rPr>
              <a:t>) and where applicable, its third-party data owners (</a:t>
            </a:r>
            <a:r>
              <a:rPr lang="en-US" sz="1000" b="0" dirty="0">
                <a:solidFill>
                  <a:srgbClr val="736D67"/>
                </a:solidFill>
                <a:latin typeface="Roboto Medium" panose="02000000000000000000" pitchFamily="2" charset="0"/>
                <a:ea typeface="Roboto Medium" panose="02000000000000000000" pitchFamily="2" charset="0"/>
              </a:rPr>
              <a:t>Data Providers</a:t>
            </a:r>
            <a:r>
              <a:rPr lang="en-US" sz="1000" b="0" dirty="0">
                <a:solidFill>
                  <a:srgbClr val="736D67"/>
                </a:solidFill>
                <a:latin typeface="Roboto Light" panose="02000000000000000000" pitchFamily="2" charset="0"/>
                <a:ea typeface="Roboto Light" panose="02000000000000000000" pitchFamily="2" charset="0"/>
              </a:rPr>
              <a:t>), together (</a:t>
            </a:r>
            <a:r>
              <a:rPr lang="en-US" sz="1000" b="0" dirty="0">
                <a:solidFill>
                  <a:srgbClr val="736D67"/>
                </a:solidFill>
                <a:latin typeface="Roboto Medium" panose="02000000000000000000" pitchFamily="2" charset="0"/>
                <a:ea typeface="Roboto Medium" panose="02000000000000000000" pitchFamily="2" charset="0"/>
              </a:rPr>
              <a:t>IP Owners</a:t>
            </a:r>
            <a:r>
              <a:rPr lang="en-US" sz="1000" b="0" dirty="0">
                <a:solidFill>
                  <a:srgbClr val="736D67"/>
                </a:solidFill>
                <a:latin typeface="Roboto Light" panose="02000000000000000000" pitchFamily="2" charset="0"/>
                <a:ea typeface="Roboto Light" panose="02000000000000000000" pitchFamily="2" charset="0"/>
              </a:rPr>
              <a:t>). The information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may have been prepared using raw data owned by the Data Providers. The Data Providers have not been involved in the analysis of the raw data, the preparation of, or the information contained in the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The IP Owners do not make any representation (express or implied), nor give any guarantee or warranty in relation to the accuracy, completeness or appropriateness of the raw data, nor the analysis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None of the IP Owners will have any liability for any use or disclosure by the recipient of any information contained in, or derived from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To the maximum extent permitted by law, the IP Owners expressly disclaim, take no responsibility for and have no liability for the preparation, contents, accuracy or completeness of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nor the analysis on which it is based.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is provided in confidence, may only be used for the purpose provided, and may not be copied, reproduced, distributed, disclosed or made available to a third party in any way except strictly in accordance with the applicable written terms and conditions between you and Quantium, or otherwise with Quantium’s prior written permission</a:t>
            </a:r>
            <a:endParaRPr lang="en-AU" sz="1000" b="0" dirty="0">
              <a:solidFill>
                <a:srgbClr val="736D67"/>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9896506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5829D3-6434-4C66-A382-6A22E3876A48}"/>
              </a:ext>
            </a:extLst>
          </p:cNvPr>
          <p:cNvSpPr/>
          <p:nvPr userDrawn="1"/>
        </p:nvSpPr>
        <p:spPr>
          <a:xfrm>
            <a:off x="-1" y="0"/>
            <a:ext cx="74097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Slide Number Placeholder 6">
            <a:extLst>
              <a:ext uri="{FF2B5EF4-FFF2-40B4-BE49-F238E27FC236}">
                <a16:creationId xmlns:a16="http://schemas.microsoft.com/office/drawing/2014/main" id="{3625FC0E-76E8-4E41-B33D-6FD7D9697535}"/>
              </a:ext>
            </a:extLst>
          </p:cNvPr>
          <p:cNvSpPr txBox="1">
            <a:spLocks/>
          </p:cNvSpPr>
          <p:nvPr userDrawn="1"/>
        </p:nvSpPr>
        <p:spPr>
          <a:xfrm>
            <a:off x="127000" y="6239658"/>
            <a:ext cx="457200" cy="365125"/>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B7CFE17-F5A6-4E5D-B32C-113A30C24AE0}" type="slidenum">
              <a:rPr lang="en-AU" sz="1400" smtClean="0">
                <a:solidFill>
                  <a:srgbClr val="FFFFFF"/>
                </a:solidFill>
                <a:latin typeface="Roboto" pitchFamily="2" charset="0"/>
                <a:ea typeface="Roboto" pitchFamily="2" charset="0"/>
              </a:rPr>
              <a:pPr algn="ctr"/>
              <a:t>‹#›</a:t>
            </a:fld>
            <a:endParaRPr lang="en-AU" sz="1400" dirty="0">
              <a:solidFill>
                <a:srgbClr val="FFFFFF"/>
              </a:solidFill>
              <a:latin typeface="Roboto" pitchFamily="2" charset="0"/>
              <a:ea typeface="Roboto" pitchFamily="2" charset="0"/>
            </a:endParaRPr>
          </a:p>
        </p:txBody>
      </p:sp>
      <p:sp>
        <p:nvSpPr>
          <p:cNvPr id="5" name="Oval 4">
            <a:extLst>
              <a:ext uri="{FF2B5EF4-FFF2-40B4-BE49-F238E27FC236}">
                <a16:creationId xmlns:a16="http://schemas.microsoft.com/office/drawing/2014/main" id="{B058B946-434D-48E0-BAC6-E795D619989C}"/>
              </a:ext>
            </a:extLst>
          </p:cNvPr>
          <p:cNvSpPr/>
          <p:nvPr userDrawn="1"/>
        </p:nvSpPr>
        <p:spPr>
          <a:xfrm>
            <a:off x="-394521" y="473749"/>
            <a:ext cx="229577" cy="22957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Oval 5">
            <a:extLst>
              <a:ext uri="{FF2B5EF4-FFF2-40B4-BE49-F238E27FC236}">
                <a16:creationId xmlns:a16="http://schemas.microsoft.com/office/drawing/2014/main" id="{565BDBD0-0437-4869-A1B0-92FA8612C74F}"/>
              </a:ext>
            </a:extLst>
          </p:cNvPr>
          <p:cNvSpPr/>
          <p:nvPr userDrawn="1"/>
        </p:nvSpPr>
        <p:spPr>
          <a:xfrm>
            <a:off x="-394521" y="783791"/>
            <a:ext cx="229577" cy="229577"/>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Oval 7">
            <a:extLst>
              <a:ext uri="{FF2B5EF4-FFF2-40B4-BE49-F238E27FC236}">
                <a16:creationId xmlns:a16="http://schemas.microsoft.com/office/drawing/2014/main" id="{F8FBAB6D-66CF-4E04-9B1C-4525C3442F17}"/>
              </a:ext>
            </a:extLst>
          </p:cNvPr>
          <p:cNvSpPr/>
          <p:nvPr userDrawn="1"/>
        </p:nvSpPr>
        <p:spPr>
          <a:xfrm>
            <a:off x="-394521" y="1093833"/>
            <a:ext cx="229577" cy="229577"/>
          </a:xfrm>
          <a:prstGeom prst="ellipse">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Oval 10">
            <a:extLst>
              <a:ext uri="{FF2B5EF4-FFF2-40B4-BE49-F238E27FC236}">
                <a16:creationId xmlns:a16="http://schemas.microsoft.com/office/drawing/2014/main" id="{AE85D92D-D17D-4C5C-A5F0-4508086E3952}"/>
              </a:ext>
            </a:extLst>
          </p:cNvPr>
          <p:cNvSpPr/>
          <p:nvPr userDrawn="1"/>
        </p:nvSpPr>
        <p:spPr>
          <a:xfrm>
            <a:off x="-394521" y="1403875"/>
            <a:ext cx="229577" cy="2295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Oval 11">
            <a:extLst>
              <a:ext uri="{FF2B5EF4-FFF2-40B4-BE49-F238E27FC236}">
                <a16:creationId xmlns:a16="http://schemas.microsoft.com/office/drawing/2014/main" id="{56665003-57E1-4A54-9EB6-54C8238D0E3A}"/>
              </a:ext>
            </a:extLst>
          </p:cNvPr>
          <p:cNvSpPr/>
          <p:nvPr userDrawn="1"/>
        </p:nvSpPr>
        <p:spPr>
          <a:xfrm>
            <a:off x="-394521" y="2334001"/>
            <a:ext cx="229577" cy="229577"/>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Oval 12">
            <a:extLst>
              <a:ext uri="{FF2B5EF4-FFF2-40B4-BE49-F238E27FC236}">
                <a16:creationId xmlns:a16="http://schemas.microsoft.com/office/drawing/2014/main" id="{430852FC-1A40-4DDF-90EA-631AF8ED2651}"/>
              </a:ext>
            </a:extLst>
          </p:cNvPr>
          <p:cNvSpPr/>
          <p:nvPr userDrawn="1"/>
        </p:nvSpPr>
        <p:spPr>
          <a:xfrm>
            <a:off x="-394521" y="1713917"/>
            <a:ext cx="229577" cy="229577"/>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7F328DB3-555F-48BC-A956-38F8A313E7CF}"/>
              </a:ext>
            </a:extLst>
          </p:cNvPr>
          <p:cNvSpPr/>
          <p:nvPr userDrawn="1"/>
        </p:nvSpPr>
        <p:spPr>
          <a:xfrm>
            <a:off x="-394521" y="2023959"/>
            <a:ext cx="229577" cy="229577"/>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Oval 14">
            <a:extLst>
              <a:ext uri="{FF2B5EF4-FFF2-40B4-BE49-F238E27FC236}">
                <a16:creationId xmlns:a16="http://schemas.microsoft.com/office/drawing/2014/main" id="{8BA9680E-296C-4E11-A8D4-6F5ACFCF7F93}"/>
              </a:ext>
            </a:extLst>
          </p:cNvPr>
          <p:cNvSpPr/>
          <p:nvPr userDrawn="1"/>
        </p:nvSpPr>
        <p:spPr>
          <a:xfrm>
            <a:off x="-394521" y="2644043"/>
            <a:ext cx="229577" cy="229577"/>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Oval 15">
            <a:extLst>
              <a:ext uri="{FF2B5EF4-FFF2-40B4-BE49-F238E27FC236}">
                <a16:creationId xmlns:a16="http://schemas.microsoft.com/office/drawing/2014/main" id="{3BC81476-0EA9-46C1-BF9E-14500F2DE601}"/>
              </a:ext>
            </a:extLst>
          </p:cNvPr>
          <p:cNvSpPr/>
          <p:nvPr userDrawn="1"/>
        </p:nvSpPr>
        <p:spPr>
          <a:xfrm>
            <a:off x="-394521" y="3802925"/>
            <a:ext cx="230400" cy="230400"/>
          </a:xfrm>
          <a:prstGeom prst="ellipse">
            <a:avLst/>
          </a:prstGeom>
          <a:solidFill>
            <a:srgbClr val="3F68A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Oval 16">
            <a:extLst>
              <a:ext uri="{FF2B5EF4-FFF2-40B4-BE49-F238E27FC236}">
                <a16:creationId xmlns:a16="http://schemas.microsoft.com/office/drawing/2014/main" id="{417EF92D-6697-44F0-9A9D-98B559DD0E13}"/>
              </a:ext>
            </a:extLst>
          </p:cNvPr>
          <p:cNvSpPr/>
          <p:nvPr userDrawn="1"/>
        </p:nvSpPr>
        <p:spPr>
          <a:xfrm>
            <a:off x="-394521" y="4113790"/>
            <a:ext cx="230400" cy="230400"/>
          </a:xfrm>
          <a:prstGeom prst="ellipse">
            <a:avLst/>
          </a:prstGeom>
          <a:solidFill>
            <a:srgbClr val="44B5C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Oval 17">
            <a:extLst>
              <a:ext uri="{FF2B5EF4-FFF2-40B4-BE49-F238E27FC236}">
                <a16:creationId xmlns:a16="http://schemas.microsoft.com/office/drawing/2014/main" id="{1FB16B5A-29E3-451A-9062-049C330D7888}"/>
              </a:ext>
            </a:extLst>
          </p:cNvPr>
          <p:cNvSpPr/>
          <p:nvPr userDrawn="1"/>
        </p:nvSpPr>
        <p:spPr>
          <a:xfrm>
            <a:off x="-394521" y="4424655"/>
            <a:ext cx="230400" cy="230400"/>
          </a:xfrm>
          <a:prstGeom prst="ellipse">
            <a:avLst/>
          </a:prstGeom>
          <a:solidFill>
            <a:srgbClr val="44D6A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Oval 18">
            <a:extLst>
              <a:ext uri="{FF2B5EF4-FFF2-40B4-BE49-F238E27FC236}">
                <a16:creationId xmlns:a16="http://schemas.microsoft.com/office/drawing/2014/main" id="{B1384C41-F1FF-49B5-8059-1DA629D8B47F}"/>
              </a:ext>
            </a:extLst>
          </p:cNvPr>
          <p:cNvSpPr/>
          <p:nvPr userDrawn="1"/>
        </p:nvSpPr>
        <p:spPr>
          <a:xfrm>
            <a:off x="-394521" y="4735520"/>
            <a:ext cx="230400" cy="230400"/>
          </a:xfrm>
          <a:prstGeom prst="ellipse">
            <a:avLst/>
          </a:prstGeom>
          <a:solidFill>
            <a:srgbClr val="7FDD7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 name="Oval 19">
            <a:extLst>
              <a:ext uri="{FF2B5EF4-FFF2-40B4-BE49-F238E27FC236}">
                <a16:creationId xmlns:a16="http://schemas.microsoft.com/office/drawing/2014/main" id="{79470623-F879-4533-B440-0BA3CDCD59BC}"/>
              </a:ext>
            </a:extLst>
          </p:cNvPr>
          <p:cNvSpPr/>
          <p:nvPr userDrawn="1"/>
        </p:nvSpPr>
        <p:spPr>
          <a:xfrm>
            <a:off x="-394521" y="5046385"/>
            <a:ext cx="230400" cy="230400"/>
          </a:xfrm>
          <a:prstGeom prst="ellipse">
            <a:avLst/>
          </a:prstGeom>
          <a:solidFill>
            <a:srgbClr val="EACC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Oval 20">
            <a:extLst>
              <a:ext uri="{FF2B5EF4-FFF2-40B4-BE49-F238E27FC236}">
                <a16:creationId xmlns:a16="http://schemas.microsoft.com/office/drawing/2014/main" id="{DE8AA357-14EB-4FD6-A0A1-9915E5408445}"/>
              </a:ext>
            </a:extLst>
          </p:cNvPr>
          <p:cNvSpPr/>
          <p:nvPr userDrawn="1"/>
        </p:nvSpPr>
        <p:spPr>
          <a:xfrm>
            <a:off x="-394521" y="5357250"/>
            <a:ext cx="230400" cy="230400"/>
          </a:xfrm>
          <a:prstGeom prst="ellipse">
            <a:avLst/>
          </a:prstGeom>
          <a:solidFill>
            <a:srgbClr val="EF9B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Oval 21">
            <a:extLst>
              <a:ext uri="{FF2B5EF4-FFF2-40B4-BE49-F238E27FC236}">
                <a16:creationId xmlns:a16="http://schemas.microsoft.com/office/drawing/2014/main" id="{D334A920-A603-431D-B31C-7FB85DAE2CDA}"/>
              </a:ext>
            </a:extLst>
          </p:cNvPr>
          <p:cNvSpPr/>
          <p:nvPr userDrawn="1"/>
        </p:nvSpPr>
        <p:spPr>
          <a:xfrm>
            <a:off x="-394521" y="5668115"/>
            <a:ext cx="230400" cy="230400"/>
          </a:xfrm>
          <a:prstGeom prst="ellipse">
            <a:avLst/>
          </a:prstGeom>
          <a:solidFill>
            <a:srgbClr val="EF63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Oval 22">
            <a:extLst>
              <a:ext uri="{FF2B5EF4-FFF2-40B4-BE49-F238E27FC236}">
                <a16:creationId xmlns:a16="http://schemas.microsoft.com/office/drawing/2014/main" id="{507F04BA-F461-4A70-A60C-01EFC8E98716}"/>
              </a:ext>
            </a:extLst>
          </p:cNvPr>
          <p:cNvSpPr/>
          <p:nvPr userDrawn="1"/>
        </p:nvSpPr>
        <p:spPr>
          <a:xfrm>
            <a:off x="-394521" y="5978980"/>
            <a:ext cx="230400" cy="230400"/>
          </a:xfrm>
          <a:prstGeom prst="ellipse">
            <a:avLst/>
          </a:prstGeom>
          <a:solidFill>
            <a:srgbClr val="C963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Oval 23">
            <a:extLst>
              <a:ext uri="{FF2B5EF4-FFF2-40B4-BE49-F238E27FC236}">
                <a16:creationId xmlns:a16="http://schemas.microsoft.com/office/drawing/2014/main" id="{A9DB4398-81BF-40D0-97F3-816926FF6B60}"/>
              </a:ext>
            </a:extLst>
          </p:cNvPr>
          <p:cNvSpPr/>
          <p:nvPr userDrawn="1"/>
        </p:nvSpPr>
        <p:spPr>
          <a:xfrm>
            <a:off x="-394521" y="6289840"/>
            <a:ext cx="230400" cy="230400"/>
          </a:xfrm>
          <a:prstGeom prst="ellipse">
            <a:avLst/>
          </a:prstGeom>
          <a:solidFill>
            <a:srgbClr val="8E72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Freeform 5">
            <a:extLst>
              <a:ext uri="{FF2B5EF4-FFF2-40B4-BE49-F238E27FC236}">
                <a16:creationId xmlns:a16="http://schemas.microsoft.com/office/drawing/2014/main" id="{0F9F09AD-9CB7-4EF7-A2F9-9ED3E13CC816}"/>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2" name="MSIPCMContentMarking" descr="{&quot;HashCode&quot;:-231024771,&quot;Placement&quot;:&quot;Footer&quot;}">
            <a:extLst>
              <a:ext uri="{FF2B5EF4-FFF2-40B4-BE49-F238E27FC236}">
                <a16:creationId xmlns:a16="http://schemas.microsoft.com/office/drawing/2014/main" id="{7BC2284E-95AB-45DB-A12C-B1A9F55ACB5C}"/>
              </a:ext>
            </a:extLst>
          </p:cNvPr>
          <p:cNvSpPr txBox="1"/>
          <p:nvPr userDrawn="1"/>
        </p:nvSpPr>
        <p:spPr>
          <a:xfrm>
            <a:off x="5263052" y="6595656"/>
            <a:ext cx="1665897" cy="262344"/>
          </a:xfrm>
          <a:prstGeom prst="rect">
            <a:avLst/>
          </a:prstGeom>
          <a:noFill/>
        </p:spPr>
        <p:txBody>
          <a:bodyPr vert="horz" wrap="square" lIns="0" tIns="0" rIns="0" bIns="0" rtlCol="0" anchor="ctr" anchorCtr="1">
            <a:noAutofit/>
          </a:bodyPr>
          <a:lstStyle/>
          <a:p>
            <a:pPr algn="ctr">
              <a:spcBef>
                <a:spcPts val="0"/>
              </a:spcBef>
              <a:spcAft>
                <a:spcPts val="0"/>
              </a:spcAft>
            </a:pPr>
            <a:r>
              <a:rPr lang="en-AU" sz="1000">
                <a:solidFill>
                  <a:srgbClr val="000000"/>
                </a:solidFill>
                <a:latin typeface="Calibri" panose="020F0502020204030204" pitchFamily="34" charset="0"/>
                <a:ea typeface="Roboto Light" panose="02000000000000000000" pitchFamily="2" charset="0"/>
              </a:rPr>
              <a:t>Classification: Confidential</a:t>
            </a:r>
            <a:endParaRPr lang="en-AU" sz="1000" dirty="0" err="1">
              <a:solidFill>
                <a:srgbClr val="000000"/>
              </a:solidFill>
              <a:latin typeface="Calibri" panose="020F0502020204030204" pitchFamily="34" charset="0"/>
              <a:ea typeface="Roboto Light" panose="02000000000000000000" pitchFamily="2" charset="0"/>
            </a:endParaRPr>
          </a:p>
        </p:txBody>
      </p:sp>
    </p:spTree>
    <p:extLst>
      <p:ext uri="{BB962C8B-B14F-4D97-AF65-F5344CB8AC3E}">
        <p14:creationId xmlns:p14="http://schemas.microsoft.com/office/powerpoint/2010/main" val="149624253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64" r:id="rId3"/>
    <p:sldLayoutId id="2147483666" r:id="rId4"/>
    <p:sldLayoutId id="2147483678"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7356" userDrawn="1">
          <p15:clr>
            <a:srgbClr val="5ACBF0"/>
          </p15:clr>
        </p15:guide>
        <p15:guide id="33" orient="horz" pos="3793" userDrawn="1">
          <p15:clr>
            <a:srgbClr val="5ACBF0"/>
          </p15:clr>
        </p15:guide>
        <p15:guide id="34" orient="horz" pos="315" userDrawn="1">
          <p15:clr>
            <a:srgbClr val="5ACBF0"/>
          </p15:clr>
        </p15:guide>
        <p15:guide id="35" pos="760" userDrawn="1">
          <p15:clr>
            <a:srgbClr val="5ACBF0"/>
          </p15:clr>
        </p15:guide>
        <p15:guide id="36" orient="horz" pos="822" userDrawn="1">
          <p15:clr>
            <a:srgbClr val="FBAE40"/>
          </p15:clr>
        </p15:guide>
        <p15:guide id="37" pos="4067" userDrawn="1">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A689-427A-4570-AB6C-61AC3B3F4786}"/>
              </a:ext>
            </a:extLst>
          </p:cNvPr>
          <p:cNvSpPr>
            <a:spLocks noGrp="1"/>
          </p:cNvSpPr>
          <p:nvPr>
            <p:ph type="ctrTitle"/>
          </p:nvPr>
        </p:nvSpPr>
        <p:spPr/>
        <p:txBody>
          <a:bodyPr/>
          <a:lstStyle/>
          <a:p>
            <a:r>
              <a:rPr lang="en-AU" dirty="0"/>
              <a:t>Category review: Chips</a:t>
            </a:r>
          </a:p>
        </p:txBody>
      </p:sp>
      <p:sp>
        <p:nvSpPr>
          <p:cNvPr id="3" name="Subtitle 2">
            <a:extLst>
              <a:ext uri="{FF2B5EF4-FFF2-40B4-BE49-F238E27FC236}">
                <a16:creationId xmlns:a16="http://schemas.microsoft.com/office/drawing/2014/main" id="{EA927627-6915-4275-B2FE-C4B2C0FCCCAF}"/>
              </a:ext>
            </a:extLst>
          </p:cNvPr>
          <p:cNvSpPr>
            <a:spLocks noGrp="1"/>
          </p:cNvSpPr>
          <p:nvPr>
            <p:ph type="subTitle" idx="1"/>
          </p:nvPr>
        </p:nvSpPr>
        <p:spPr/>
        <p:txBody>
          <a:bodyPr/>
          <a:lstStyle/>
          <a:p>
            <a:r>
              <a:rPr lang="en-AU" dirty="0"/>
              <a:t>Retail Analytics</a:t>
            </a:r>
          </a:p>
          <a:p>
            <a:endParaRPr lang="en-AU" dirty="0"/>
          </a:p>
        </p:txBody>
      </p:sp>
      <p:sp>
        <p:nvSpPr>
          <p:cNvPr id="4" name="Text Placeholder 3">
            <a:extLst>
              <a:ext uri="{FF2B5EF4-FFF2-40B4-BE49-F238E27FC236}">
                <a16:creationId xmlns:a16="http://schemas.microsoft.com/office/drawing/2014/main" id="{C2EEE1EB-5529-4FA4-98E8-7A820B9EBBCB}"/>
              </a:ext>
            </a:extLst>
          </p:cNvPr>
          <p:cNvSpPr>
            <a:spLocks noGrp="1"/>
          </p:cNvSpPr>
          <p:nvPr>
            <p:ph type="body" sz="quarter" idx="10"/>
          </p:nvPr>
        </p:nvSpPr>
        <p:spPr/>
        <p:txBody>
          <a:bodyPr/>
          <a:lstStyle/>
          <a:p>
            <a:r>
              <a:rPr lang="en-AU" dirty="0"/>
              <a:t>Jan 2024</a:t>
            </a:r>
          </a:p>
        </p:txBody>
      </p:sp>
      <p:grpSp>
        <p:nvGrpSpPr>
          <p:cNvPr id="8" name="Group 7">
            <a:extLst>
              <a:ext uri="{FF2B5EF4-FFF2-40B4-BE49-F238E27FC236}">
                <a16:creationId xmlns:a16="http://schemas.microsoft.com/office/drawing/2014/main" id="{62DE0454-0BA4-4386-B622-8EA467037A0C}"/>
              </a:ext>
            </a:extLst>
          </p:cNvPr>
          <p:cNvGrpSpPr/>
          <p:nvPr/>
        </p:nvGrpSpPr>
        <p:grpSpPr>
          <a:xfrm>
            <a:off x="12294760" y="5621533"/>
            <a:ext cx="1981965" cy="1236467"/>
            <a:chOff x="8857913" y="1025653"/>
            <a:chExt cx="1981965" cy="1236467"/>
          </a:xfrm>
        </p:grpSpPr>
        <p:sp>
          <p:nvSpPr>
            <p:cNvPr id="9" name="Rectangle 8">
              <a:extLst>
                <a:ext uri="{FF2B5EF4-FFF2-40B4-BE49-F238E27FC236}">
                  <a16:creationId xmlns:a16="http://schemas.microsoft.com/office/drawing/2014/main" id="{28F865C8-FAEC-405F-A99C-B9D8A0EB3A29}"/>
                </a:ext>
              </a:extLst>
            </p:cNvPr>
            <p:cNvSpPr/>
            <p:nvPr/>
          </p:nvSpPr>
          <p:spPr>
            <a:xfrm>
              <a:off x="8857914" y="1025653"/>
              <a:ext cx="1981964" cy="1236467"/>
            </a:xfrm>
            <a:prstGeom prst="rect">
              <a:avLst/>
            </a:prstGeom>
            <a:solidFill>
              <a:srgbClr val="FFFFFF"/>
            </a:solidFill>
            <a:ln>
              <a:solidFill>
                <a:srgbClr val="C7C5C4"/>
              </a:solidFill>
            </a:ln>
          </p:spPr>
          <p:style>
            <a:lnRef idx="2">
              <a:schemeClr val="accent1">
                <a:shade val="50000"/>
              </a:schemeClr>
            </a:lnRef>
            <a:fillRef idx="1">
              <a:schemeClr val="accent1"/>
            </a:fillRef>
            <a:effectRef idx="0">
              <a:schemeClr val="accent1"/>
            </a:effectRef>
            <a:fontRef idx="minor">
              <a:schemeClr val="lt1"/>
            </a:fontRef>
          </p:style>
          <p:txBody>
            <a:bodyPr tIns="468000" rtlCol="0" anchor="t"/>
            <a:lstStyle/>
            <a:p>
              <a:r>
                <a:rPr lang="en-AU" sz="1000" dirty="0">
                  <a:solidFill>
                    <a:srgbClr val="EF9B47"/>
                  </a:solidFill>
                  <a:latin typeface="Roboto Medium" panose="02000000000000000000" pitchFamily="2" charset="0"/>
                  <a:ea typeface="Roboto Light" panose="02000000000000000000" pitchFamily="2" charset="0"/>
                </a:rPr>
                <a:t>Brand note:</a:t>
              </a:r>
              <a:r>
                <a:rPr lang="en-AU" sz="1000" dirty="0">
                  <a:solidFill>
                    <a:srgbClr val="000005"/>
                  </a:solidFill>
                  <a:latin typeface="Roboto Light" panose="02000000000000000000" pitchFamily="2" charset="0"/>
                  <a:ea typeface="Roboto Light" panose="02000000000000000000" pitchFamily="2" charset="0"/>
                </a:rPr>
                <a:t> If client logo is not required, use alternate title page layout </a:t>
              </a:r>
              <a:r>
                <a:rPr lang="en-AU" sz="1000" dirty="0">
                  <a:solidFill>
                    <a:srgbClr val="000005"/>
                  </a:solidFill>
                  <a:latin typeface="Roboto Medium" panose="02000000000000000000" pitchFamily="2" charset="0"/>
                  <a:ea typeface="Roboto Light" panose="02000000000000000000" pitchFamily="2" charset="0"/>
                </a:rPr>
                <a:t>right click slide thumbnail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Layout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Title</a:t>
              </a:r>
              <a:endParaRPr lang="en-US" sz="1000" dirty="0">
                <a:solidFill>
                  <a:srgbClr val="000005"/>
                </a:solidFill>
                <a:latin typeface="Roboto Medium" panose="02000000000000000000" pitchFamily="2" charset="0"/>
                <a:ea typeface="Roboto Light" panose="02000000000000000000" pitchFamily="2" charset="0"/>
              </a:endParaRPr>
            </a:p>
          </p:txBody>
        </p:sp>
        <p:grpSp>
          <p:nvGrpSpPr>
            <p:cNvPr id="10" name="Group 4">
              <a:extLst>
                <a:ext uri="{FF2B5EF4-FFF2-40B4-BE49-F238E27FC236}">
                  <a16:creationId xmlns:a16="http://schemas.microsoft.com/office/drawing/2014/main" id="{1390E5FF-ED06-4ED3-A2A7-5F6C5ED46959}"/>
                </a:ext>
              </a:extLst>
            </p:cNvPr>
            <p:cNvGrpSpPr>
              <a:grpSpLocks noChangeAspect="1"/>
            </p:cNvGrpSpPr>
            <p:nvPr/>
          </p:nvGrpSpPr>
          <p:grpSpPr bwMode="auto">
            <a:xfrm>
              <a:off x="8857913" y="1025653"/>
              <a:ext cx="356123" cy="320040"/>
              <a:chOff x="2932" y="1344"/>
              <a:chExt cx="1816" cy="1632"/>
            </a:xfrm>
            <a:solidFill>
              <a:srgbClr val="C7C5C4"/>
            </a:solidFill>
          </p:grpSpPr>
          <p:sp>
            <p:nvSpPr>
              <p:cNvPr id="11" name="Freeform 5">
                <a:extLst>
                  <a:ext uri="{FF2B5EF4-FFF2-40B4-BE49-F238E27FC236}">
                    <a16:creationId xmlns:a16="http://schemas.microsoft.com/office/drawing/2014/main" id="{75BEA090-4BDD-46F9-836F-61DC4A390EAA}"/>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sp>
            <p:nvSpPr>
              <p:cNvPr id="12" name="Freeform 6">
                <a:extLst>
                  <a:ext uri="{FF2B5EF4-FFF2-40B4-BE49-F238E27FC236}">
                    <a16:creationId xmlns:a16="http://schemas.microsoft.com/office/drawing/2014/main" id="{292C9998-AD07-4460-83CC-108E7A6FF05E}"/>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grpSp>
      </p:grpSp>
    </p:spTree>
    <p:extLst>
      <p:ext uri="{BB962C8B-B14F-4D97-AF65-F5344CB8AC3E}">
        <p14:creationId xmlns:p14="http://schemas.microsoft.com/office/powerpoint/2010/main" val="361308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332939" y="178479"/>
            <a:ext cx="10479600" cy="824400"/>
          </a:xfrm>
        </p:spPr>
        <p:txBody>
          <a:bodyPr/>
          <a:lstStyle/>
          <a:p>
            <a:r>
              <a:rPr lang="en-US" sz="1100" b="1" i="0" dirty="0">
                <a:effectLst/>
                <a:latin typeface="Calibri Light" panose="020F0302020204030204" pitchFamily="34" charset="0"/>
                <a:cs typeface="Calibri Light" panose="020F0302020204030204" pitchFamily="34" charset="0"/>
              </a:rPr>
              <a:t>We can, notice that STORE_NBR 88 slightly out-performs its control store, STORE_NBR 165, and still remains the best implementation of the trial of all the trial stores. The driver for this seems to be the purchasing customers rather than purchases per customer, as we can see that with the increase in the total customers, there's also an increase in the total sales almost identically, but the transactions per customer seem to be reasonably high for all the trial stores regardless of the total sales.</a:t>
            </a:r>
          </a:p>
          <a:p>
            <a:endParaRPr lang="en-AU" sz="1400" dirty="0">
              <a:latin typeface="Calibri Light" panose="020F03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40239337-863B-42AC-9406-AC9628F383DF}"/>
              </a:ext>
            </a:extLst>
          </p:cNvPr>
          <p:cNvPicPr>
            <a:picLocks noChangeAspect="1"/>
          </p:cNvPicPr>
          <p:nvPr/>
        </p:nvPicPr>
        <p:blipFill>
          <a:blip r:embed="rId2"/>
          <a:stretch>
            <a:fillRect/>
          </a:stretch>
        </p:blipFill>
        <p:spPr>
          <a:xfrm>
            <a:off x="12305518" y="0"/>
            <a:ext cx="1993565" cy="2005758"/>
          </a:xfrm>
          <a:prstGeom prst="rect">
            <a:avLst/>
          </a:prstGeom>
        </p:spPr>
      </p:pic>
      <p:pic>
        <p:nvPicPr>
          <p:cNvPr id="5" name="Picture 4">
            <a:extLst>
              <a:ext uri="{FF2B5EF4-FFF2-40B4-BE49-F238E27FC236}">
                <a16:creationId xmlns:a16="http://schemas.microsoft.com/office/drawing/2014/main" id="{CDCC41E8-F181-421A-BF90-880C48AB534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154433" y="1002879"/>
            <a:ext cx="10836613" cy="5034692"/>
          </a:xfrm>
          <a:prstGeom prst="rect">
            <a:avLst/>
          </a:prstGeom>
        </p:spPr>
      </p:pic>
    </p:spTree>
    <p:extLst>
      <p:ext uri="{BB962C8B-B14F-4D97-AF65-F5344CB8AC3E}">
        <p14:creationId xmlns:p14="http://schemas.microsoft.com/office/powerpoint/2010/main" val="267634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D744E0-84B0-422C-A7C5-7052175D7613}"/>
              </a:ext>
            </a:extLst>
          </p:cNvPr>
          <p:cNvSpPr txBox="1"/>
          <p:nvPr/>
        </p:nvSpPr>
        <p:spPr>
          <a:xfrm>
            <a:off x="1361872" y="301557"/>
            <a:ext cx="10505873" cy="2704290"/>
          </a:xfrm>
          <a:prstGeom prst="rect">
            <a:avLst/>
          </a:prstGeom>
          <a:noFill/>
        </p:spPr>
        <p:txBody>
          <a:bodyPr wrap="square" lIns="0" tIns="0" rIns="0" bIns="0" rtlCol="0" anchor="t">
            <a:noAutofit/>
          </a:bodyPr>
          <a:lstStyle/>
          <a:p>
            <a:pPr algn="l"/>
            <a:r>
              <a:rPr lang="en-US" b="1" i="0" u="sng" dirty="0">
                <a:effectLst/>
                <a:latin typeface="Calibri Light" panose="020F0302020204030204" pitchFamily="34" charset="0"/>
                <a:cs typeface="Calibri Light" panose="020F0302020204030204" pitchFamily="34" charset="0"/>
              </a:rPr>
              <a:t>Conclusion</a:t>
            </a:r>
          </a:p>
          <a:p>
            <a:pPr algn="l"/>
            <a:endParaRPr lang="en-US" b="1" i="0" u="sng" dirty="0">
              <a:effectLst/>
              <a:latin typeface="Calibri Light" panose="020F0302020204030204" pitchFamily="34" charset="0"/>
              <a:cs typeface="Calibri Light" panose="020F0302020204030204" pitchFamily="34" charset="0"/>
            </a:endParaRPr>
          </a:p>
          <a:p>
            <a:pPr marL="171450" indent="-171450" algn="l">
              <a:buFont typeface="Wingdings" panose="05000000000000000000" pitchFamily="2" charset="2"/>
              <a:buChar char="à"/>
            </a:pPr>
            <a:r>
              <a:rPr lang="en-US" sz="1400" b="1" i="0" dirty="0">
                <a:effectLst/>
                <a:latin typeface="Calibri Light" panose="020F0302020204030204" pitchFamily="34" charset="0"/>
                <a:cs typeface="Calibri Light" panose="020F0302020204030204" pitchFamily="34" charset="0"/>
              </a:rPr>
              <a:t>While the other trial stores performed the same as their corresponding control stores, we can see, however, that STORE_NBR 88 slightly out-performed its control store, STORE_NBR 165, in all attributes.</a:t>
            </a:r>
          </a:p>
          <a:p>
            <a:pPr marL="171450" indent="-171450" algn="l">
              <a:buFont typeface="Wingdings" panose="05000000000000000000" pitchFamily="2" charset="2"/>
              <a:buChar char="à"/>
            </a:pPr>
            <a:endParaRPr lang="en-US" sz="1400" b="1" i="0" dirty="0">
              <a:effectLst/>
              <a:latin typeface="Calibri Light" panose="020F0302020204030204" pitchFamily="34" charset="0"/>
              <a:cs typeface="Calibri Light" panose="020F0302020204030204" pitchFamily="34" charset="0"/>
            </a:endParaRPr>
          </a:p>
          <a:p>
            <a:pPr marL="171450" indent="-171450" algn="l">
              <a:buFont typeface="Wingdings" panose="05000000000000000000" pitchFamily="2" charset="2"/>
              <a:buChar char="à"/>
            </a:pPr>
            <a:r>
              <a:rPr lang="en-US" sz="1400" b="1" i="0" dirty="0">
                <a:effectLst/>
                <a:latin typeface="Calibri Light" panose="020F0302020204030204" pitchFamily="34" charset="0"/>
                <a:cs typeface="Calibri Light" panose="020F0302020204030204" pitchFamily="34" charset="0"/>
              </a:rPr>
              <a:t>STORE_NBR 86 and 88 show a significant difference in terms of the total sales, but this isn't the case with STORE_NBR 77, which may be because of the way the trial was implemented for it.</a:t>
            </a:r>
          </a:p>
          <a:p>
            <a:pPr marL="171450" indent="-171450" algn="l">
              <a:buFont typeface="Wingdings" panose="05000000000000000000" pitchFamily="2" charset="2"/>
              <a:buChar char="à"/>
            </a:pPr>
            <a:endParaRPr lang="en-US" sz="1400" b="1" i="0" dirty="0">
              <a:effectLst/>
              <a:latin typeface="Calibri Light" panose="020F0302020204030204" pitchFamily="34" charset="0"/>
              <a:cs typeface="Calibri Light" panose="020F0302020204030204" pitchFamily="34" charset="0"/>
            </a:endParaRPr>
          </a:p>
          <a:p>
            <a:pPr marL="171450" indent="-171450" algn="l">
              <a:buFont typeface="Wingdings" panose="05000000000000000000" pitchFamily="2" charset="2"/>
              <a:buChar char="à"/>
            </a:pPr>
            <a:r>
              <a:rPr lang="en-US" sz="1400" b="1" i="0" dirty="0">
                <a:effectLst/>
                <a:latin typeface="Calibri Light" panose="020F0302020204030204" pitchFamily="34" charset="0"/>
                <a:cs typeface="Calibri Light" panose="020F0302020204030204" pitchFamily="34" charset="0"/>
              </a:rPr>
              <a:t>Due to the maximum difference in the total sales of all the trial stores, STORE_NBR 88 remains the best implementation of the trial.</a:t>
            </a:r>
          </a:p>
          <a:p>
            <a:pPr marL="171450" indent="-171450" algn="l">
              <a:buFont typeface="Wingdings" panose="05000000000000000000" pitchFamily="2" charset="2"/>
              <a:buChar char="à"/>
            </a:pPr>
            <a:endParaRPr lang="en-US" sz="1400" b="1" i="0" dirty="0">
              <a:effectLst/>
              <a:latin typeface="Calibri Light" panose="020F0302020204030204" pitchFamily="34" charset="0"/>
              <a:cs typeface="Calibri Light" panose="020F0302020204030204" pitchFamily="34" charset="0"/>
            </a:endParaRPr>
          </a:p>
          <a:p>
            <a:pPr algn="l"/>
            <a:r>
              <a:rPr lang="en-US" sz="1400" b="1" i="0" dirty="0">
                <a:effectLst/>
                <a:latin typeface="Calibri Light" panose="020F0302020204030204" pitchFamily="34" charset="0"/>
                <a:cs typeface="Calibri Light" panose="020F0302020204030204" pitchFamily="34" charset="0"/>
              </a:rPr>
              <a:t>--&gt; The driver for the increase in total sales seems to be the purchasing customers rather than purchases per customer — the more the customers, the higher the sales.</a:t>
            </a:r>
          </a:p>
          <a:p>
            <a:pPr algn="l"/>
            <a:endParaRPr lang="en-IN" sz="1200" dirty="0" err="1">
              <a:latin typeface="Calibri Light" panose="020F0302020204030204" pitchFamily="34" charset="0"/>
              <a:ea typeface="Roboto Light" panose="02000000000000000000" pitchFamily="2" charset="0"/>
              <a:cs typeface="Calibri Light" panose="020F0302020204030204" pitchFamily="34" charset="0"/>
            </a:endParaRPr>
          </a:p>
        </p:txBody>
      </p:sp>
    </p:spTree>
    <p:extLst>
      <p:ext uri="{BB962C8B-B14F-4D97-AF65-F5344CB8AC3E}">
        <p14:creationId xmlns:p14="http://schemas.microsoft.com/office/powerpoint/2010/main" val="2454265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62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1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19D77A-B8A0-4A6B-9682-3967E6998622}"/>
              </a:ext>
            </a:extLst>
          </p:cNvPr>
          <p:cNvSpPr>
            <a:spLocks noGrp="1"/>
          </p:cNvSpPr>
          <p:nvPr>
            <p:ph type="body" sz="quarter" idx="10"/>
          </p:nvPr>
        </p:nvSpPr>
        <p:spPr/>
        <p:txBody>
          <a:bodyPr/>
          <a:lstStyle/>
          <a:p>
            <a:r>
              <a:rPr lang="en-AU" dirty="0"/>
              <a:t>Executive summary</a:t>
            </a:r>
          </a:p>
        </p:txBody>
      </p:sp>
      <p:sp>
        <p:nvSpPr>
          <p:cNvPr id="3" name="Oval 2">
            <a:extLst>
              <a:ext uri="{FF2B5EF4-FFF2-40B4-BE49-F238E27FC236}">
                <a16:creationId xmlns:a16="http://schemas.microsoft.com/office/drawing/2014/main" id="{FE834D79-C5FB-44EF-9EA0-68006A9AFE55}"/>
              </a:ext>
            </a:extLst>
          </p:cNvPr>
          <p:cNvSpPr/>
          <p:nvPr/>
        </p:nvSpPr>
        <p:spPr>
          <a:xfrm>
            <a:off x="1196975" y="1905000"/>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dirty="0">
                <a:solidFill>
                  <a:srgbClr val="000000"/>
                </a:solidFill>
                <a:latin typeface="Roboto Light" panose="02000000000000000000" pitchFamily="2" charset="0"/>
                <a:ea typeface="Roboto Light" panose="02000000000000000000" pitchFamily="2" charset="0"/>
              </a:rPr>
              <a:t>01</a:t>
            </a:r>
          </a:p>
        </p:txBody>
      </p:sp>
      <p:sp>
        <p:nvSpPr>
          <p:cNvPr id="4" name="Oval 3">
            <a:extLst>
              <a:ext uri="{FF2B5EF4-FFF2-40B4-BE49-F238E27FC236}">
                <a16:creationId xmlns:a16="http://schemas.microsoft.com/office/drawing/2014/main" id="{6119FD76-5291-4DCE-ABA7-CB4071977446}"/>
              </a:ext>
            </a:extLst>
          </p:cNvPr>
          <p:cNvSpPr/>
          <p:nvPr/>
        </p:nvSpPr>
        <p:spPr>
          <a:xfrm>
            <a:off x="1196975" y="4095579"/>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a:solidFill>
                  <a:srgbClr val="000000"/>
                </a:solidFill>
                <a:latin typeface="Roboto Light" panose="02000000000000000000" pitchFamily="2" charset="0"/>
                <a:ea typeface="Roboto Light" panose="02000000000000000000" pitchFamily="2" charset="0"/>
              </a:rPr>
              <a:t>02</a:t>
            </a:r>
            <a:endParaRPr lang="en-AU" dirty="0" err="1">
              <a:solidFill>
                <a:srgbClr val="000000"/>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736F57D6-777D-47CD-9A7C-C2F9BFD0AD6D}"/>
              </a:ext>
            </a:extLst>
          </p:cNvPr>
          <p:cNvSpPr txBox="1"/>
          <p:nvPr/>
        </p:nvSpPr>
        <p:spPr>
          <a:xfrm>
            <a:off x="1935586" y="1967886"/>
            <a:ext cx="1896185" cy="1718741"/>
          </a:xfrm>
          <a:prstGeom prst="rect">
            <a:avLst/>
          </a:prstGeom>
          <a:noFill/>
        </p:spPr>
        <p:txBody>
          <a:bodyPr wrap="square" lIns="0" tIns="0" rIns="0" bIns="0" rtlCol="0" anchor="t">
            <a:noAutofit/>
          </a:bodyPr>
          <a:lstStyle/>
          <a:p>
            <a:pPr algn="l"/>
            <a:r>
              <a:rPr lang="en-AU" sz="1400" dirty="0">
                <a:latin typeface="Roboto" panose="02000000000000000000" pitchFamily="2" charset="0"/>
                <a:ea typeface="Roboto" panose="02000000000000000000" pitchFamily="2" charset="0"/>
                <a:cs typeface="Roboto" panose="02000000000000000000" pitchFamily="2" charset="0"/>
              </a:rPr>
              <a:t>Customer Analytics</a:t>
            </a:r>
          </a:p>
        </p:txBody>
      </p:sp>
      <p:sp>
        <p:nvSpPr>
          <p:cNvPr id="6" name="TextBox 5">
            <a:extLst>
              <a:ext uri="{FF2B5EF4-FFF2-40B4-BE49-F238E27FC236}">
                <a16:creationId xmlns:a16="http://schemas.microsoft.com/office/drawing/2014/main" id="{137F3905-5F88-4AD8-B8BF-328D7125D24F}"/>
              </a:ext>
            </a:extLst>
          </p:cNvPr>
          <p:cNvSpPr txBox="1"/>
          <p:nvPr/>
        </p:nvSpPr>
        <p:spPr>
          <a:xfrm>
            <a:off x="1935586" y="4158465"/>
            <a:ext cx="1896185" cy="1718741"/>
          </a:xfrm>
          <a:prstGeom prst="rect">
            <a:avLst/>
          </a:prstGeom>
          <a:noFill/>
        </p:spPr>
        <p:txBody>
          <a:bodyPr wrap="square" lIns="0" tIns="0" rIns="0" bIns="0" rtlCol="0" anchor="t">
            <a:noAutofit/>
          </a:bodyPr>
          <a:lstStyle/>
          <a:p>
            <a:pPr algn="l"/>
            <a:r>
              <a:rPr lang="en-AU" sz="1400" dirty="0">
                <a:latin typeface="Roboto" panose="02000000000000000000" pitchFamily="2" charset="0"/>
                <a:ea typeface="Roboto" panose="02000000000000000000" pitchFamily="2" charset="0"/>
                <a:cs typeface="Roboto" panose="02000000000000000000" pitchFamily="2" charset="0"/>
              </a:rPr>
              <a:t>Trail Store Analysis</a:t>
            </a:r>
          </a:p>
          <a:p>
            <a:pPr algn="l"/>
            <a:r>
              <a:rPr lang="en-AU" sz="1400" dirty="0">
                <a:latin typeface="Roboto" panose="02000000000000000000" pitchFamily="2" charset="0"/>
                <a:ea typeface="Roboto" panose="02000000000000000000" pitchFamily="2" charset="0"/>
                <a:cs typeface="Roboto" panose="02000000000000000000" pitchFamily="2" charset="0"/>
              </a:rPr>
              <a:t>(Uplift Analysis)</a:t>
            </a:r>
          </a:p>
        </p:txBody>
      </p:sp>
      <p:sp>
        <p:nvSpPr>
          <p:cNvPr id="7" name="TextBox 6">
            <a:extLst>
              <a:ext uri="{FF2B5EF4-FFF2-40B4-BE49-F238E27FC236}">
                <a16:creationId xmlns:a16="http://schemas.microsoft.com/office/drawing/2014/main" id="{7C949C27-3E05-4AA4-A1A8-5696F6F3C356}"/>
              </a:ext>
            </a:extLst>
          </p:cNvPr>
          <p:cNvSpPr txBox="1"/>
          <p:nvPr/>
        </p:nvSpPr>
        <p:spPr>
          <a:xfrm>
            <a:off x="4095585" y="1967887"/>
            <a:ext cx="7580989" cy="1718742"/>
          </a:xfrm>
          <a:prstGeom prst="rect">
            <a:avLst/>
          </a:prstGeom>
          <a:noFill/>
        </p:spPr>
        <p:txBody>
          <a:bodyPr wrap="square" lIns="0" tIns="0" rIns="0" bIns="0" rtlCol="0" anchor="t">
            <a:noAutofit/>
          </a:bodyPr>
          <a:lstStyle/>
          <a:p>
            <a:pPr marL="171450" indent="-171450" algn="l">
              <a:buFont typeface="Arial" panose="020B0604020202020204" pitchFamily="34" charset="0"/>
              <a:buChar char="•"/>
            </a:pPr>
            <a:r>
              <a:rPr lang="en-AU" sz="1200" dirty="0">
                <a:latin typeface="Calibri Light" panose="020F0302020204030204" pitchFamily="34" charset="0"/>
                <a:ea typeface="Roboto Light" panose="02000000000000000000" pitchFamily="2" charset="0"/>
                <a:cs typeface="Calibri Light" panose="020F0302020204030204" pitchFamily="34" charset="0"/>
              </a:rPr>
              <a:t>The three highest contributing segments to </a:t>
            </a:r>
            <a:r>
              <a:rPr lang="en-AU" sz="1200" b="1" dirty="0">
                <a:latin typeface="Calibri Light" panose="020F0302020204030204" pitchFamily="34" charset="0"/>
                <a:ea typeface="Roboto Light" panose="02000000000000000000" pitchFamily="2" charset="0"/>
                <a:cs typeface="Calibri Light" panose="020F0302020204030204" pitchFamily="34" charset="0"/>
              </a:rPr>
              <a:t>total sales </a:t>
            </a:r>
            <a:r>
              <a:rPr lang="en-AU" sz="1200" dirty="0">
                <a:latin typeface="Calibri Light" panose="020F0302020204030204" pitchFamily="34" charset="0"/>
                <a:ea typeface="Roboto Light" panose="02000000000000000000" pitchFamily="2" charset="0"/>
                <a:cs typeface="Calibri Light" panose="020F0302020204030204" pitchFamily="34" charset="0"/>
              </a:rPr>
              <a:t> are </a:t>
            </a:r>
            <a:r>
              <a:rPr lang="en-AU" sz="1200" b="1" dirty="0">
                <a:latin typeface="Calibri Light" panose="020F0302020204030204" pitchFamily="34" charset="0"/>
                <a:ea typeface="Roboto Light" panose="02000000000000000000" pitchFamily="2" charset="0"/>
                <a:cs typeface="Calibri Light" panose="020F0302020204030204" pitchFamily="34" charset="0"/>
              </a:rPr>
              <a:t>Mainstream Mid-age Singles/Couples, Premium Retirees</a:t>
            </a:r>
            <a:r>
              <a:rPr lang="en-AU" sz="1200" dirty="0">
                <a:latin typeface="Calibri Light" panose="020F0302020204030204" pitchFamily="34" charset="0"/>
                <a:ea typeface="Roboto Light" panose="02000000000000000000" pitchFamily="2" charset="0"/>
                <a:cs typeface="Calibri Light" panose="020F0302020204030204" pitchFamily="34" charset="0"/>
              </a:rPr>
              <a:t> and </a:t>
            </a:r>
            <a:r>
              <a:rPr lang="en-AU" sz="1200" b="1" dirty="0">
                <a:latin typeface="Calibri Light" panose="020F0302020204030204" pitchFamily="34" charset="0"/>
                <a:ea typeface="Roboto Light" panose="02000000000000000000" pitchFamily="2" charset="0"/>
                <a:cs typeface="Calibri Light" panose="020F0302020204030204" pitchFamily="34" charset="0"/>
              </a:rPr>
              <a:t>Budget Older Singles/Couples </a:t>
            </a:r>
            <a:r>
              <a:rPr lang="en-US" sz="1200" b="1" dirty="0">
                <a:latin typeface="Calibri Light" panose="020F0302020204030204" pitchFamily="34" charset="0"/>
                <a:ea typeface="Roboto Light" panose="02000000000000000000" pitchFamily="2" charset="0"/>
                <a:cs typeface="Calibri Light" panose="020F0302020204030204" pitchFamily="34" charset="0"/>
              </a:rPr>
              <a:t>.</a:t>
            </a:r>
          </a:p>
          <a:p>
            <a:pPr marL="171450" indent="-171450" algn="l">
              <a:buFont typeface="Arial" panose="020B0604020202020204" pitchFamily="34" charset="0"/>
              <a:buChar char="•"/>
            </a:pPr>
            <a:endParaRPr lang="en-US" sz="1200" b="1" dirty="0">
              <a:latin typeface="Calibri Light" panose="020F0302020204030204" pitchFamily="34" charset="0"/>
              <a:ea typeface="Roboto Light" panose="02000000000000000000" pitchFamily="2" charset="0"/>
              <a:cs typeface="Calibri Light" panose="020F0302020204030204" pitchFamily="34" charset="0"/>
            </a:endParaRPr>
          </a:p>
          <a:p>
            <a:pPr marL="171450" indent="-171450" algn="l">
              <a:buFont typeface="Arial" panose="020B0604020202020204" pitchFamily="34" charset="0"/>
              <a:buChar char="•"/>
            </a:pPr>
            <a:r>
              <a:rPr lang="en-US" sz="1200" dirty="0">
                <a:latin typeface="Calibri Light" panose="020F0302020204030204" pitchFamily="34" charset="0"/>
                <a:ea typeface="Roboto Light" panose="02000000000000000000" pitchFamily="2" charset="0"/>
                <a:cs typeface="Calibri Light" panose="020F0302020204030204" pitchFamily="34" charset="0"/>
              </a:rPr>
              <a:t>Factor driving sales are </a:t>
            </a:r>
            <a:r>
              <a:rPr lang="en-US" sz="1200" b="1" dirty="0">
                <a:latin typeface="Calibri Light" panose="020F0302020204030204" pitchFamily="34" charset="0"/>
                <a:ea typeface="Roboto Light" panose="02000000000000000000" pitchFamily="2" charset="0"/>
                <a:cs typeface="Calibri Light" panose="020F0302020204030204" pitchFamily="34" charset="0"/>
              </a:rPr>
              <a:t>older families have largest total number of chips packets purchased.</a:t>
            </a:r>
          </a:p>
          <a:p>
            <a:pPr marL="171450" indent="-171450" algn="l">
              <a:buFont typeface="Arial" panose="020B0604020202020204" pitchFamily="34" charset="0"/>
              <a:buChar char="•"/>
            </a:pPr>
            <a:endParaRPr lang="en-US" sz="1200" b="1" dirty="0">
              <a:latin typeface="Calibri Light" panose="020F0302020204030204" pitchFamily="34" charset="0"/>
              <a:ea typeface="Roboto Light" panose="02000000000000000000" pitchFamily="2" charset="0"/>
              <a:cs typeface="Calibri Light" panose="020F0302020204030204" pitchFamily="34" charset="0"/>
            </a:endParaRPr>
          </a:p>
          <a:p>
            <a:pPr marL="171450" indent="-171450" algn="l">
              <a:buFont typeface="Arial" panose="020B0604020202020204" pitchFamily="34" charset="0"/>
              <a:buChar char="•"/>
            </a:pPr>
            <a:r>
              <a:rPr lang="en-US" sz="1200" dirty="0">
                <a:latin typeface="Calibri Light" panose="020F0302020204030204" pitchFamily="34" charset="0"/>
                <a:ea typeface="Roboto Light" panose="02000000000000000000" pitchFamily="2" charset="0"/>
                <a:cs typeface="Calibri Light" panose="020F0302020204030204" pitchFamily="34" charset="0"/>
              </a:rPr>
              <a:t>The</a:t>
            </a:r>
            <a:r>
              <a:rPr lang="en-US" sz="1200" b="1" dirty="0">
                <a:latin typeface="Calibri Light" panose="020F0302020204030204" pitchFamily="34" charset="0"/>
                <a:ea typeface="Roboto Light" panose="02000000000000000000" pitchFamily="2" charset="0"/>
                <a:cs typeface="Calibri Light" panose="020F0302020204030204" pitchFamily="34" charset="0"/>
              </a:rPr>
              <a:t> top product </a:t>
            </a:r>
            <a:r>
              <a:rPr lang="en-US" sz="1200" dirty="0">
                <a:latin typeface="Calibri Light" panose="020F0302020204030204" pitchFamily="34" charset="0"/>
                <a:ea typeface="Roboto Light" panose="02000000000000000000" pitchFamily="2" charset="0"/>
                <a:cs typeface="Calibri Light" panose="020F0302020204030204" pitchFamily="34" charset="0"/>
              </a:rPr>
              <a:t>that was purchased was </a:t>
            </a:r>
            <a:r>
              <a:rPr lang="en-US" sz="1200" b="1" dirty="0">
                <a:latin typeface="Calibri Light" panose="020F0302020204030204" pitchFamily="34" charset="0"/>
                <a:ea typeface="Roboto Light" panose="02000000000000000000" pitchFamily="2" charset="0"/>
                <a:cs typeface="Calibri Light" panose="020F0302020204030204" pitchFamily="34" charset="0"/>
              </a:rPr>
              <a:t>Kettle Mozzarella</a:t>
            </a:r>
            <a:r>
              <a:rPr lang="en-US" sz="1200" dirty="0">
                <a:latin typeface="Calibri Light" panose="020F0302020204030204" pitchFamily="34" charset="0"/>
                <a:ea typeface="Roboto Light" panose="02000000000000000000" pitchFamily="2" charset="0"/>
                <a:cs typeface="Calibri Light" panose="020F0302020204030204" pitchFamily="34" charset="0"/>
              </a:rPr>
              <a:t> </a:t>
            </a:r>
            <a:r>
              <a:rPr lang="en-US" sz="1200" b="1" dirty="0">
                <a:latin typeface="Calibri Light" panose="020F0302020204030204" pitchFamily="34" charset="0"/>
                <a:ea typeface="Roboto Light" panose="02000000000000000000" pitchFamily="2" charset="0"/>
                <a:cs typeface="Calibri Light" panose="020F0302020204030204" pitchFamily="34" charset="0"/>
              </a:rPr>
              <a:t>Basil and Pesto 175 g </a:t>
            </a:r>
            <a:r>
              <a:rPr lang="en-US" sz="1200" dirty="0">
                <a:latin typeface="Calibri Light" panose="020F0302020204030204" pitchFamily="34" charset="0"/>
                <a:ea typeface="Roboto Light" panose="02000000000000000000" pitchFamily="2" charset="0"/>
                <a:cs typeface="Calibri Light" panose="020F0302020204030204" pitchFamily="34" charset="0"/>
              </a:rPr>
              <a:t>having a count of </a:t>
            </a:r>
            <a:r>
              <a:rPr lang="en-US" sz="1200" b="1" dirty="0">
                <a:latin typeface="Calibri Light" panose="020F0302020204030204" pitchFamily="34" charset="0"/>
                <a:ea typeface="Roboto Light" panose="02000000000000000000" pitchFamily="2" charset="0"/>
                <a:cs typeface="Calibri Light" panose="020F0302020204030204" pitchFamily="34" charset="0"/>
              </a:rPr>
              <a:t>3304.</a:t>
            </a:r>
          </a:p>
          <a:p>
            <a:pPr marL="171450" indent="-171450" algn="l">
              <a:buFont typeface="Arial" panose="020B0604020202020204" pitchFamily="34" charset="0"/>
              <a:buChar char="•"/>
            </a:pPr>
            <a:endParaRPr lang="en-AU" sz="1200" dirty="0">
              <a:latin typeface="Calibri Light" panose="020F0302020204030204" pitchFamily="34" charset="0"/>
              <a:ea typeface="Roboto Light" panose="02000000000000000000" pitchFamily="2" charset="0"/>
              <a:cs typeface="Calibri Light" panose="020F0302020204030204" pitchFamily="34" charset="0"/>
            </a:endParaRPr>
          </a:p>
        </p:txBody>
      </p:sp>
      <p:sp>
        <p:nvSpPr>
          <p:cNvPr id="9" name="TextBox 8">
            <a:extLst>
              <a:ext uri="{FF2B5EF4-FFF2-40B4-BE49-F238E27FC236}">
                <a16:creationId xmlns:a16="http://schemas.microsoft.com/office/drawing/2014/main" id="{FF9D96EA-4B80-4F92-A071-B09915E427CE}"/>
              </a:ext>
            </a:extLst>
          </p:cNvPr>
          <p:cNvSpPr txBox="1"/>
          <p:nvPr/>
        </p:nvSpPr>
        <p:spPr>
          <a:xfrm>
            <a:off x="4095585" y="4158466"/>
            <a:ext cx="7580989" cy="1718742"/>
          </a:xfrm>
          <a:prstGeom prst="rect">
            <a:avLst/>
          </a:prstGeom>
          <a:noFill/>
        </p:spPr>
        <p:txBody>
          <a:bodyPr wrap="square" lIns="0" tIns="0" rIns="0" bIns="0" rtlCol="0" anchor="t">
            <a:noAutofit/>
          </a:bodyPr>
          <a:lstStyle/>
          <a:p>
            <a:pPr marL="171450" indent="-171450">
              <a:buFont typeface="Arial" panose="020B0604020202020204" pitchFamily="34" charset="0"/>
              <a:buChar char="•"/>
            </a:pPr>
            <a:r>
              <a:rPr lang="en-AU" sz="1200" dirty="0">
                <a:latin typeface="Calibri Light" panose="020F0302020204030204" pitchFamily="34" charset="0"/>
                <a:ea typeface="Roboto Light" panose="02000000000000000000" pitchFamily="2" charset="0"/>
                <a:cs typeface="Calibri Light" panose="020F0302020204030204" pitchFamily="34" charset="0"/>
              </a:rPr>
              <a:t>A trial changing the store layout was </a:t>
            </a:r>
            <a:r>
              <a:rPr lang="en-US" sz="1200" dirty="0">
                <a:latin typeface="Calibri Light" panose="020F0302020204030204" pitchFamily="34" charset="0"/>
                <a:ea typeface="Roboto Light" panose="02000000000000000000" pitchFamily="2" charset="0"/>
                <a:cs typeface="Calibri Light" panose="020F0302020204030204" pitchFamily="34" charset="0"/>
              </a:rPr>
              <a:t>implemented in three stores.</a:t>
            </a:r>
          </a:p>
          <a:p>
            <a:pPr marL="171450" indent="-171450">
              <a:buFont typeface="Arial" panose="020B0604020202020204" pitchFamily="34" charset="0"/>
              <a:buChar char="•"/>
            </a:pPr>
            <a:endParaRPr lang="en-US" sz="1200" dirty="0">
              <a:latin typeface="Calibri Light" panose="020F0302020204030204" pitchFamily="34" charset="0"/>
              <a:ea typeface="Roboto Light" panose="02000000000000000000" pitchFamily="2" charset="0"/>
              <a:cs typeface="Calibri Light" panose="020F0302020204030204" pitchFamily="34" charset="0"/>
            </a:endParaRPr>
          </a:p>
          <a:p>
            <a:pPr marL="171450" indent="-171450">
              <a:buFont typeface="Arial" panose="020B0604020202020204" pitchFamily="34" charset="0"/>
              <a:buChar char="•"/>
            </a:pPr>
            <a:r>
              <a:rPr lang="en-US" sz="1200" dirty="0">
                <a:latin typeface="Calibri Light" panose="020F0302020204030204" pitchFamily="34" charset="0"/>
                <a:ea typeface="Roboto Light" panose="02000000000000000000" pitchFamily="2" charset="0"/>
                <a:cs typeface="Calibri Light" panose="020F0302020204030204" pitchFamily="34" charset="0"/>
              </a:rPr>
              <a:t>A control store was constructed to reflect the prior performance of the selected trial store.</a:t>
            </a:r>
          </a:p>
          <a:p>
            <a:pPr marL="171450" indent="-171450">
              <a:buFont typeface="Arial" panose="020B0604020202020204" pitchFamily="34" charset="0"/>
              <a:buChar char="•"/>
            </a:pPr>
            <a:endParaRPr lang="en-US" sz="1200" dirty="0">
              <a:latin typeface="Calibri Light" panose="020F0302020204030204" pitchFamily="34" charset="0"/>
              <a:ea typeface="Roboto Light" panose="02000000000000000000" pitchFamily="2" charset="0"/>
              <a:cs typeface="Calibri Light" panose="020F0302020204030204" pitchFamily="34" charset="0"/>
            </a:endParaRPr>
          </a:p>
          <a:p>
            <a:pPr marL="171450" indent="-171450">
              <a:buFont typeface="Arial" panose="020B0604020202020204" pitchFamily="34" charset="0"/>
              <a:buChar char="•"/>
            </a:pPr>
            <a:r>
              <a:rPr lang="en-US" sz="1200" dirty="0">
                <a:latin typeface="Calibri Light" panose="020F0302020204030204" pitchFamily="34" charset="0"/>
                <a:ea typeface="Roboto Light" panose="02000000000000000000" pitchFamily="2" charset="0"/>
                <a:cs typeface="Calibri Light" panose="020F0302020204030204" pitchFamily="34" charset="0"/>
              </a:rPr>
              <a:t>The trial saw a significant increase in the total sales and number of customers with a new store layout.</a:t>
            </a:r>
            <a:endParaRPr lang="en-AU" sz="1200" dirty="0">
              <a:latin typeface="Calibri Light" panose="020F0302020204030204" pitchFamily="34" charset="0"/>
              <a:ea typeface="Roboto Light" panose="02000000000000000000" pitchFamily="2" charset="0"/>
              <a:cs typeface="Calibri Light" panose="020F0302020204030204" pitchFamily="34" charset="0"/>
            </a:endParaRPr>
          </a:p>
        </p:txBody>
      </p:sp>
    </p:spTree>
    <p:extLst>
      <p:ext uri="{BB962C8B-B14F-4D97-AF65-F5344CB8AC3E}">
        <p14:creationId xmlns:p14="http://schemas.microsoft.com/office/powerpoint/2010/main" val="117354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01</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p:txBody>
          <a:bodyPr/>
          <a:lstStyle/>
          <a:p>
            <a:r>
              <a:rPr lang="en-AU" dirty="0"/>
              <a:t>Customer Analytics</a:t>
            </a:r>
          </a:p>
        </p:txBody>
      </p:sp>
    </p:spTree>
    <p:extLst>
      <p:ext uri="{BB962C8B-B14F-4D97-AF65-F5344CB8AC3E}">
        <p14:creationId xmlns:p14="http://schemas.microsoft.com/office/powerpoint/2010/main" val="117606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AU" dirty="0"/>
              <a:t>Older and Younger Families group purchased more number of chips packets.</a:t>
            </a:r>
          </a:p>
        </p:txBody>
      </p:sp>
      <p:pic>
        <p:nvPicPr>
          <p:cNvPr id="10" name="Picture 9">
            <a:extLst>
              <a:ext uri="{FF2B5EF4-FFF2-40B4-BE49-F238E27FC236}">
                <a16:creationId xmlns:a16="http://schemas.microsoft.com/office/drawing/2014/main" id="{24EC22A1-04A8-4C1E-B24F-AD7AA2EA4F2E}"/>
              </a:ext>
            </a:extLst>
          </p:cNvPr>
          <p:cNvPicPr>
            <a:picLocks noChangeAspect="1"/>
          </p:cNvPicPr>
          <p:nvPr/>
        </p:nvPicPr>
        <p:blipFill>
          <a:blip r:embed="rId2"/>
          <a:stretch>
            <a:fillRect/>
          </a:stretch>
        </p:blipFill>
        <p:spPr>
          <a:xfrm>
            <a:off x="12316275" y="0"/>
            <a:ext cx="1993565" cy="1639966"/>
          </a:xfrm>
          <a:prstGeom prst="rect">
            <a:avLst/>
          </a:prstGeom>
        </p:spPr>
      </p:pic>
      <p:pic>
        <p:nvPicPr>
          <p:cNvPr id="3" name="Picture 2">
            <a:extLst>
              <a:ext uri="{FF2B5EF4-FFF2-40B4-BE49-F238E27FC236}">
                <a16:creationId xmlns:a16="http://schemas.microsoft.com/office/drawing/2014/main" id="{F36A973C-709F-47CB-831D-8BA69492CB6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4630366" y="927763"/>
            <a:ext cx="7282262" cy="5002474"/>
          </a:xfrm>
          <a:prstGeom prst="rect">
            <a:avLst/>
          </a:prstGeom>
        </p:spPr>
      </p:pic>
    </p:spTree>
    <p:extLst>
      <p:ext uri="{BB962C8B-B14F-4D97-AF65-F5344CB8AC3E}">
        <p14:creationId xmlns:p14="http://schemas.microsoft.com/office/powerpoint/2010/main" val="21433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AU" dirty="0"/>
              <a:t>Instead, Sales are coming from Mainstream Mid-Age Singles/Couples followed by Premium Retirees.</a:t>
            </a:r>
          </a:p>
        </p:txBody>
      </p:sp>
      <p:pic>
        <p:nvPicPr>
          <p:cNvPr id="2" name="Picture 1">
            <a:extLst>
              <a:ext uri="{FF2B5EF4-FFF2-40B4-BE49-F238E27FC236}">
                <a16:creationId xmlns:a16="http://schemas.microsoft.com/office/drawing/2014/main" id="{2781A415-F032-4F8D-8E46-30A45BF5E7F5}"/>
              </a:ext>
            </a:extLst>
          </p:cNvPr>
          <p:cNvPicPr>
            <a:picLocks noChangeAspect="1"/>
          </p:cNvPicPr>
          <p:nvPr/>
        </p:nvPicPr>
        <p:blipFill>
          <a:blip r:embed="rId2"/>
          <a:stretch>
            <a:fillRect/>
          </a:stretch>
        </p:blipFill>
        <p:spPr>
          <a:xfrm>
            <a:off x="12327032" y="0"/>
            <a:ext cx="1993565" cy="1457070"/>
          </a:xfrm>
          <a:prstGeom prst="rect">
            <a:avLst/>
          </a:prstGeom>
        </p:spPr>
      </p:pic>
      <p:pic>
        <p:nvPicPr>
          <p:cNvPr id="5" name="Picture 4">
            <a:extLst>
              <a:ext uri="{FF2B5EF4-FFF2-40B4-BE49-F238E27FC236}">
                <a16:creationId xmlns:a16="http://schemas.microsoft.com/office/drawing/2014/main" id="{4FAC6693-C941-4015-8A20-9652A4270BD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473248" y="966866"/>
            <a:ext cx="6718752" cy="5437763"/>
          </a:xfrm>
          <a:prstGeom prst="rect">
            <a:avLst/>
          </a:prstGeom>
        </p:spPr>
      </p:pic>
    </p:spTree>
    <p:extLst>
      <p:ext uri="{BB962C8B-B14F-4D97-AF65-F5344CB8AC3E}">
        <p14:creationId xmlns:p14="http://schemas.microsoft.com/office/powerpoint/2010/main" val="422121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AU" dirty="0"/>
              <a:t>Mainstream Young Singles/Couples have the highest consumption of chips by packet size leading to an increase in the total sales. </a:t>
            </a:r>
          </a:p>
        </p:txBody>
      </p:sp>
      <p:grpSp>
        <p:nvGrpSpPr>
          <p:cNvPr id="3" name="Group 2">
            <a:extLst>
              <a:ext uri="{FF2B5EF4-FFF2-40B4-BE49-F238E27FC236}">
                <a16:creationId xmlns:a16="http://schemas.microsoft.com/office/drawing/2014/main" id="{C64A4D7E-5CE1-40B1-A3A1-7099B09FC741}"/>
              </a:ext>
            </a:extLst>
          </p:cNvPr>
          <p:cNvGrpSpPr/>
          <p:nvPr/>
        </p:nvGrpSpPr>
        <p:grpSpPr>
          <a:xfrm>
            <a:off x="12294760" y="-281940"/>
            <a:ext cx="1536700" cy="601980"/>
            <a:chOff x="12294760" y="-281940"/>
            <a:chExt cx="1536700" cy="601980"/>
          </a:xfrm>
        </p:grpSpPr>
        <p:grpSp>
          <p:nvGrpSpPr>
            <p:cNvPr id="7" name="Group 6">
              <a:extLst>
                <a:ext uri="{FF2B5EF4-FFF2-40B4-BE49-F238E27FC236}">
                  <a16:creationId xmlns:a16="http://schemas.microsoft.com/office/drawing/2014/main" id="{5ABE3127-33CB-42CF-A27A-EC6C1ECB12E5}"/>
                </a:ext>
              </a:extLst>
            </p:cNvPr>
            <p:cNvGrpSpPr>
              <a:grpSpLocks noChangeAspect="1"/>
            </p:cNvGrpSpPr>
            <p:nvPr/>
          </p:nvGrpSpPr>
          <p:grpSpPr bwMode="auto">
            <a:xfrm>
              <a:off x="12294760" y="0"/>
              <a:ext cx="356123" cy="320040"/>
              <a:chOff x="2932" y="1344"/>
              <a:chExt cx="1816" cy="1632"/>
            </a:xfrm>
            <a:solidFill>
              <a:srgbClr val="C7C5C4"/>
            </a:solidFill>
          </p:grpSpPr>
          <p:sp>
            <p:nvSpPr>
              <p:cNvPr id="8" name="Freeform 5">
                <a:extLst>
                  <a:ext uri="{FF2B5EF4-FFF2-40B4-BE49-F238E27FC236}">
                    <a16:creationId xmlns:a16="http://schemas.microsoft.com/office/drawing/2014/main" id="{76C834A1-3C8D-4F0B-9DC2-B47995918C84}"/>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sp>
            <p:nvSpPr>
              <p:cNvPr id="9" name="Freeform 6">
                <a:extLst>
                  <a:ext uri="{FF2B5EF4-FFF2-40B4-BE49-F238E27FC236}">
                    <a16:creationId xmlns:a16="http://schemas.microsoft.com/office/drawing/2014/main" id="{D6468F9D-0AD4-4007-AC37-4F15C9D8A8EC}"/>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grpSp>
        <p:sp>
          <p:nvSpPr>
            <p:cNvPr id="10" name="TextBox 9">
              <a:extLst>
                <a:ext uri="{FF2B5EF4-FFF2-40B4-BE49-F238E27FC236}">
                  <a16:creationId xmlns:a16="http://schemas.microsoft.com/office/drawing/2014/main" id="{FA4B0528-07DD-4828-80A1-38D6807189A0}"/>
                </a:ext>
              </a:extLst>
            </p:cNvPr>
            <p:cNvSpPr txBox="1"/>
            <p:nvPr/>
          </p:nvSpPr>
          <p:spPr>
            <a:xfrm>
              <a:off x="12294760" y="-281940"/>
              <a:ext cx="1536700" cy="318079"/>
            </a:xfrm>
            <a:prstGeom prst="rect">
              <a:avLst/>
            </a:prstGeom>
            <a:noFill/>
          </p:spPr>
          <p:txBody>
            <a:bodyPr wrap="square" lIns="0" tIns="0" rIns="0" bIns="0" rtlCol="0" anchor="t">
              <a:noAutofit/>
            </a:bodyPr>
            <a:lstStyle/>
            <a:p>
              <a:pPr algn="l"/>
              <a:r>
                <a:rPr lang="en-AU" sz="1200" dirty="0">
                  <a:solidFill>
                    <a:srgbClr val="EF6347"/>
                  </a:solidFill>
                  <a:latin typeface="Roboto Light" panose="02000000000000000000" pitchFamily="2" charset="0"/>
                  <a:ea typeface="Roboto Light" panose="02000000000000000000" pitchFamily="2" charset="0"/>
                </a:rPr>
                <a:t>Editable (delete this)</a:t>
              </a:r>
            </a:p>
          </p:txBody>
        </p:sp>
      </p:grpSp>
      <p:pic>
        <p:nvPicPr>
          <p:cNvPr id="2" name="Picture 1">
            <a:extLst>
              <a:ext uri="{FF2B5EF4-FFF2-40B4-BE49-F238E27FC236}">
                <a16:creationId xmlns:a16="http://schemas.microsoft.com/office/drawing/2014/main" id="{6F60F370-EAE9-40DE-8EF3-35656B5314C6}"/>
              </a:ext>
            </a:extLst>
          </p:cNvPr>
          <p:cNvPicPr>
            <a:picLocks noChangeAspect="1"/>
          </p:cNvPicPr>
          <p:nvPr/>
        </p:nvPicPr>
        <p:blipFill>
          <a:blip r:embed="rId2"/>
          <a:stretch>
            <a:fillRect/>
          </a:stretch>
        </p:blipFill>
        <p:spPr>
          <a:xfrm>
            <a:off x="12294760" y="0"/>
            <a:ext cx="1993565" cy="1639966"/>
          </a:xfrm>
          <a:prstGeom prst="rect">
            <a:avLst/>
          </a:prstGeom>
        </p:spPr>
      </p:pic>
      <p:pic>
        <p:nvPicPr>
          <p:cNvPr id="6" name="Picture 5">
            <a:extLst>
              <a:ext uri="{FF2B5EF4-FFF2-40B4-BE49-F238E27FC236}">
                <a16:creationId xmlns:a16="http://schemas.microsoft.com/office/drawing/2014/main" id="{625553D7-9454-4340-807E-1BC8FAE0806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048656" y="1131855"/>
            <a:ext cx="7006146" cy="5126859"/>
          </a:xfrm>
          <a:prstGeom prst="rect">
            <a:avLst/>
          </a:prstGeom>
        </p:spPr>
      </p:pic>
    </p:spTree>
    <p:extLst>
      <p:ext uri="{BB962C8B-B14F-4D97-AF65-F5344CB8AC3E}">
        <p14:creationId xmlns:p14="http://schemas.microsoft.com/office/powerpoint/2010/main" val="85975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02</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p:txBody>
          <a:bodyPr/>
          <a:lstStyle/>
          <a:p>
            <a:r>
              <a:rPr lang="en-AU" dirty="0"/>
              <a:t>Trial store performance</a:t>
            </a:r>
          </a:p>
        </p:txBody>
      </p:sp>
    </p:spTree>
    <p:extLst>
      <p:ext uri="{BB962C8B-B14F-4D97-AF65-F5344CB8AC3E}">
        <p14:creationId xmlns:p14="http://schemas.microsoft.com/office/powerpoint/2010/main" val="33774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US" sz="1050" b="1" i="0" dirty="0">
                <a:effectLst/>
                <a:latin typeface="Calibri Light" panose="020F0302020204030204" pitchFamily="34" charset="0"/>
                <a:cs typeface="Calibri Light" panose="020F0302020204030204" pitchFamily="34" charset="0"/>
              </a:rPr>
              <a:t>While the other trial stores performed the same as their corresponding control stores, we can see, however, that STORE_NBR 88 slightly out-performed its control store in all attributes. We can also notice that STORE_NBR 86 and 88 show a significant difference in terms of the total sales, but this isn't the case with STORE_NBR 77, whose sales are considerably less.</a:t>
            </a:r>
          </a:p>
          <a:p>
            <a:endParaRPr lang="en-AU" sz="1200" dirty="0">
              <a:latin typeface="Calibri Light" panose="020F03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63E30F50-ED63-4179-A426-2CF2BA3316E2}"/>
              </a:ext>
            </a:extLst>
          </p:cNvPr>
          <p:cNvPicPr>
            <a:picLocks noChangeAspect="1"/>
          </p:cNvPicPr>
          <p:nvPr/>
        </p:nvPicPr>
        <p:blipFill>
          <a:blip r:embed="rId2"/>
          <a:stretch>
            <a:fillRect/>
          </a:stretch>
        </p:blipFill>
        <p:spPr>
          <a:xfrm>
            <a:off x="12305402" y="0"/>
            <a:ext cx="1993565" cy="1822862"/>
          </a:xfrm>
          <a:prstGeom prst="rect">
            <a:avLst/>
          </a:prstGeom>
        </p:spPr>
      </p:pic>
      <p:pic>
        <p:nvPicPr>
          <p:cNvPr id="5" name="Picture 4">
            <a:extLst>
              <a:ext uri="{FF2B5EF4-FFF2-40B4-BE49-F238E27FC236}">
                <a16:creationId xmlns:a16="http://schemas.microsoft.com/office/drawing/2014/main" id="{25E2C1E3-1AEC-48FF-AFEB-CC6A5FD6F61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334854" y="1018659"/>
            <a:ext cx="10203842" cy="5107492"/>
          </a:xfrm>
          <a:prstGeom prst="rect">
            <a:avLst/>
          </a:prstGeom>
        </p:spPr>
      </p:pic>
    </p:spTree>
    <p:extLst>
      <p:ext uri="{BB962C8B-B14F-4D97-AF65-F5344CB8AC3E}">
        <p14:creationId xmlns:p14="http://schemas.microsoft.com/office/powerpoint/2010/main" val="52303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Q.colours">
      <a:dk1>
        <a:srgbClr val="000005"/>
      </a:dk1>
      <a:lt1>
        <a:srgbClr val="FFFFFF"/>
      </a:lt1>
      <a:dk2>
        <a:srgbClr val="4A4A4E"/>
      </a:dk2>
      <a:lt2>
        <a:srgbClr val="ECE8E4"/>
      </a:lt2>
      <a:accent1>
        <a:srgbClr val="BCB5AC"/>
      </a:accent1>
      <a:accent2>
        <a:srgbClr val="736E68"/>
      </a:accent2>
      <a:accent3>
        <a:srgbClr val="93908E"/>
      </a:accent3>
      <a:accent4>
        <a:srgbClr val="C7C5C4"/>
      </a:accent4>
      <a:accent5>
        <a:srgbClr val="93908E"/>
      </a:accent5>
      <a:accent6>
        <a:srgbClr val="4A4A4E"/>
      </a:accent6>
      <a:hlink>
        <a:srgbClr val="3F68AD"/>
      </a:hlink>
      <a:folHlink>
        <a:srgbClr val="44B5C5"/>
      </a:folHlink>
    </a:clrScheme>
    <a:fontScheme name="Quantium">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CE8E4"/>
        </a:solidFill>
        <a:ln>
          <a:noFill/>
        </a:ln>
      </a:spPr>
      <a:bodyPr rtlCol="0" anchor="ctr"/>
      <a:lstStyle>
        <a:defPPr algn="ctr">
          <a:defRPr sz="1400" dirty="0" err="1" smtClean="0">
            <a:solidFill>
              <a:srgbClr val="000005"/>
            </a:solidFill>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rgbClr val="000000"/>
          </a:solidFill>
          <a:prstDash val="solid"/>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oAutofit/>
      </a:bodyPr>
      <a:lstStyle>
        <a:defPPr algn="l">
          <a:defRPr sz="1200" dirty="0" err="1" smtClean="0">
            <a:latin typeface="Roboto Light" panose="02000000000000000000" pitchFamily="2" charset="0"/>
            <a:ea typeface="Roboto Light" panose="02000000000000000000" pitchFamily="2" charset="0"/>
          </a:defRPr>
        </a:defPPr>
      </a:lstStyle>
    </a:txDef>
  </a:objectDefaults>
  <a:extraClrSchemeLst/>
  <a:custClrLst>
    <a:custClr name="Bright White">
      <a:srgbClr val="FFFFFF"/>
    </a:custClr>
    <a:custClr name="Quantium Black">
      <a:srgbClr val="000005"/>
    </a:custClr>
    <a:custClr name="Quantium Chrome">
      <a:srgbClr val="ECE8E4"/>
    </a:custClr>
    <a:custClr name="Warm grey">
      <a:srgbClr val="BCB5AC"/>
    </a:custClr>
    <a:custClr name="Dark Warm grey">
      <a:srgbClr val="736D67"/>
    </a:custClr>
    <a:custClr name="Light grey">
      <a:srgbClr val="C7C5C4"/>
    </a:custClr>
    <a:custClr name="Grey">
      <a:srgbClr val="93908E"/>
    </a:custClr>
    <a:custClr name="Dark grey">
      <a:srgbClr val="4A4A4E"/>
    </a:custClr>
    <a:custClr name="Blue">
      <a:srgbClr val="3F68AD"/>
    </a:custClr>
    <a:custClr name="Cyan">
      <a:srgbClr val="44B5C4"/>
    </a:custClr>
    <a:custClr name="Turquoise">
      <a:srgbClr val="44D6A3"/>
    </a:custClr>
    <a:custClr name="Green">
      <a:srgbClr val="7FDD7C"/>
    </a:custClr>
    <a:custClr name="Yellow">
      <a:srgbClr val="EACC77"/>
    </a:custClr>
    <a:custClr name="Orange">
      <a:srgbClr val="EF9B47"/>
    </a:custClr>
    <a:custClr name="Coral">
      <a:srgbClr val="EF6347"/>
    </a:custClr>
    <a:custClr name="Burgundy">
      <a:srgbClr val="C96377"/>
    </a:custClr>
    <a:custClr name="Violet">
      <a:srgbClr val="8E72BF"/>
    </a:custClr>
  </a:custClrLst>
  <a:extLst>
    <a:ext uri="{05A4C25C-085E-4340-85A3-A5531E510DB2}">
      <thm15:themeFamily xmlns:thm15="http://schemas.microsoft.com/office/thememl/2012/main" name="Quantium_16.9.potx" id="{EC9CF05C-984A-4A76-946E-D6E0537A5C25}" vid="{59430933-CCF2-424B-AD23-CD78089B66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6404</TotalTime>
  <Words>749</Words>
  <Application>Microsoft Office PowerPoint</Application>
  <PresentationFormat>Widescreen</PresentationFormat>
  <Paragraphs>54</Paragraphs>
  <Slides>12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Roboto Light</vt:lpstr>
      <vt:lpstr>Calibri Light</vt:lpstr>
      <vt:lpstr>Wingdings</vt:lpstr>
      <vt:lpstr>Roboto Medium</vt:lpstr>
      <vt:lpstr>Roboto</vt:lpstr>
      <vt:lpstr>Arial</vt:lpstr>
      <vt:lpstr>Calibri</vt:lpstr>
      <vt:lpstr>Office Theme</vt:lpstr>
      <vt:lpstr>Category review: Chips</vt:lpstr>
      <vt:lpstr>PowerPoint Presentation</vt:lpstr>
      <vt:lpstr>PowerPoint Presentation</vt:lpstr>
      <vt:lpstr>01</vt:lpstr>
      <vt:lpstr>PowerPoint Presentation</vt:lpstr>
      <vt:lpstr>PowerPoint Presentation</vt:lpstr>
      <vt:lpstr>PowerPoint Presentation</vt:lpstr>
      <vt:lpstr>02</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Quantium template</dc:title>
  <dc:creator>Eva Lewis;ADVAIT GURUNATH CHAVAN</dc:creator>
  <cp:lastModifiedBy>ADVAIT CHAVAN</cp:lastModifiedBy>
  <cp:revision>471</cp:revision>
  <dcterms:created xsi:type="dcterms:W3CDTF">2018-02-07T23:23:24Z</dcterms:created>
  <dcterms:modified xsi:type="dcterms:W3CDTF">2024-01-21T06:26:25Z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a8a6ec-262f-4cc0-befe-9b4753855296_Enabled">
    <vt:lpwstr>True</vt:lpwstr>
  </property>
  <property fmtid="{D5CDD505-2E9C-101B-9397-08002B2CF9AE}" pid="3" name="MSIP_Label_e3a8a6ec-262f-4cc0-befe-9b4753855296_SiteId">
    <vt:lpwstr>6cf6dc61-aaec-4d60-8dd0-2007ec95b05e</vt:lpwstr>
  </property>
  <property fmtid="{D5CDD505-2E9C-101B-9397-08002B2CF9AE}" pid="4" name="MSIP_Label_e3a8a6ec-262f-4cc0-befe-9b4753855296_Owner">
    <vt:lpwstr>schopra@quantium.com</vt:lpwstr>
  </property>
  <property fmtid="{D5CDD505-2E9C-101B-9397-08002B2CF9AE}" pid="5" name="MSIP_Label_e3a8a6ec-262f-4cc0-befe-9b4753855296_SetDate">
    <vt:lpwstr>2020-06-02T06:01:07.0806670Z</vt:lpwstr>
  </property>
  <property fmtid="{D5CDD505-2E9C-101B-9397-08002B2CF9AE}" pid="6" name="MSIP_Label_e3a8a6ec-262f-4cc0-befe-9b4753855296_Name">
    <vt:lpwstr>Confidential</vt:lpwstr>
  </property>
  <property fmtid="{D5CDD505-2E9C-101B-9397-08002B2CF9AE}" pid="7" name="MSIP_Label_e3a8a6ec-262f-4cc0-befe-9b4753855296_Application">
    <vt:lpwstr>Microsoft Azure Information Protection</vt:lpwstr>
  </property>
  <property fmtid="{D5CDD505-2E9C-101B-9397-08002B2CF9AE}" pid="8" name="MSIP_Label_e3a8a6ec-262f-4cc0-befe-9b4753855296_ActionId">
    <vt:lpwstr>c33342ec-b9fd-424e-98aa-c560599c3e11</vt:lpwstr>
  </property>
  <property fmtid="{D5CDD505-2E9C-101B-9397-08002B2CF9AE}" pid="9" name="MSIP_Label_e3a8a6ec-262f-4cc0-befe-9b4753855296_Extended_MSFT_Method">
    <vt:lpwstr>Manual</vt:lpwstr>
  </property>
  <property fmtid="{D5CDD505-2E9C-101B-9397-08002B2CF9AE}" pid="10" name="Sensitivity">
    <vt:lpwstr>Confidential</vt:lpwstr>
  </property>
</Properties>
</file>